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71" r:id="rId10"/>
    <p:sldId id="264" r:id="rId11"/>
    <p:sldId id="265" r:id="rId12"/>
    <p:sldId id="266" r:id="rId13"/>
    <p:sldId id="267" r:id="rId14"/>
    <p:sldId id="268" r:id="rId15"/>
    <p:sldId id="269" r:id="rId16"/>
  </p:sldIdLst>
  <p:sldSz cx="24384000" cy="13716000"/>
  <p:notesSz cx="6858000" cy="9144000"/>
  <p:embeddedFontLst>
    <p:embeddedFont>
      <p:font typeface="Helvetica Neue" panose="020B060402020202020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3" roundtripDataSignature="AMtx7mgbztE9J/ozC0pUGKX9Ek28qUjhI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5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629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7503798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691887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11b8fec330_0_5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g111b8fec330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21778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111b8fec330_0_6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g111b8fec33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078688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11b8fec330_0_7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g111b8fec330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907443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474449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111b8fec330_1_4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g111b8fec330_1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952177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4726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10d8a3ed8e_0_3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g110d8a3ed8e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60496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65341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11b8fec330_0_1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g111b8fec330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27046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11b8fec330_0_2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g111b8fec330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37091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11b8fec330_0_11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g111b8fec330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41974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11b8fec330_0_1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g111b8fec330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39919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11b8fec330_0_3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g111b8fec330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488235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11b8fec330_0_3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g111b8fec330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55913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>
            <a:spLocks noGrp="1"/>
          </p:cNvSpPr>
          <p:nvPr>
            <p:ph type="body" idx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  <a:defRPr sz="3600" b="1"/>
            </a:lvl1pPr>
            <a:lvl2pPr marL="914400" lvl="1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1371600" lvl="2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1828800" lvl="3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2286000" lvl="4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title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2" name="Google Shape;12;p18"/>
          <p:cNvSpPr txBox="1">
            <a:spLocks noGrp="1"/>
          </p:cNvSpPr>
          <p:nvPr>
            <p:ph type="body" idx="2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sldNum" idx="1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Bar dir="vert"/>
      </p:transition>
    </mc:Choice>
    <mc:Fallback xmlns="">
      <p:transition>
        <p:randomBar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claración">
  <p:cSld name="Declaració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7"/>
          <p:cNvSpPr txBox="1">
            <a:spLocks noGrp="1"/>
          </p:cNvSpPr>
          <p:nvPr>
            <p:ph type="body" idx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L="457200" lvl="0" indent="-228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228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228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228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27"/>
          <p:cNvSpPr txBox="1">
            <a:spLocks noGrp="1"/>
          </p:cNvSpPr>
          <p:nvPr>
            <p:ph type="sldNum" idx="1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Bar dir="vert"/>
      </p:transition>
    </mc:Choice>
    <mc:Fallback xmlns="">
      <p:transition>
        <p:randomBar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cho (grande)">
  <p:cSld name="Hecho (grande)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8"/>
          <p:cNvSpPr txBox="1">
            <a:spLocks noGrp="1"/>
          </p:cNvSpPr>
          <p:nvPr>
            <p:ph type="body" idx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rmAutofit/>
          </a:bodyPr>
          <a:lstStyle>
            <a:lvl1pPr marL="457200" lvl="0" indent="-228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0"/>
              <a:buFont typeface="Helvetica Neue"/>
              <a:buNone/>
              <a:defRPr sz="25000" b="1"/>
            </a:lvl1pPr>
            <a:lvl2pPr marL="914400" lvl="1" indent="-228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0"/>
              <a:buFont typeface="Helvetica Neue"/>
              <a:buNone/>
              <a:defRPr sz="25000" b="1"/>
            </a:lvl2pPr>
            <a:lvl3pPr marL="1371600" lvl="2" indent="-228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0"/>
              <a:buFont typeface="Helvetica Neue"/>
              <a:buNone/>
              <a:defRPr sz="25000" b="1"/>
            </a:lvl3pPr>
            <a:lvl4pPr marL="1828800" lvl="3" indent="-228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0"/>
              <a:buFont typeface="Helvetica Neue"/>
              <a:buNone/>
              <a:defRPr sz="25000" b="1"/>
            </a:lvl4pPr>
            <a:lvl5pPr marL="2286000" lvl="4" indent="-228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0"/>
              <a:buFont typeface="Helvetica Neue"/>
              <a:buNone/>
              <a:defRPr sz="25000" b="1"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28"/>
          <p:cNvSpPr txBox="1">
            <a:spLocks noGrp="1"/>
          </p:cNvSpPr>
          <p:nvPr>
            <p:ph type="body" idx="2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1pPr>
            <a:lvl2pPr marL="914400" lvl="1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1371600" lvl="2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1828800" lvl="3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2286000" lvl="4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28"/>
          <p:cNvSpPr txBox="1">
            <a:spLocks noGrp="1"/>
          </p:cNvSpPr>
          <p:nvPr>
            <p:ph type="sldNum" idx="1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Bar dir="vert"/>
      </p:transition>
    </mc:Choice>
    <mc:Fallback xmlns="">
      <p:transition>
        <p:randomBar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a">
  <p:cSld name="Cita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9"/>
          <p:cNvSpPr txBox="1">
            <a:spLocks noGrp="1"/>
          </p:cNvSpPr>
          <p:nvPr>
            <p:ph type="body" idx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  <a:defRPr sz="3600" b="1"/>
            </a:lvl1pPr>
            <a:lvl2pPr marL="914400" lvl="1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1371600" lvl="2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1828800" lvl="3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2286000" lvl="4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29"/>
          <p:cNvSpPr txBox="1">
            <a:spLocks noGrp="1"/>
          </p:cNvSpPr>
          <p:nvPr>
            <p:ph type="body" idx="2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29"/>
          <p:cNvSpPr txBox="1">
            <a:spLocks noGrp="1"/>
          </p:cNvSpPr>
          <p:nvPr>
            <p:ph type="sldNum" idx="1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Bar dir="vert"/>
      </p:transition>
    </mc:Choice>
    <mc:Fallback xmlns="">
      <p:transition>
        <p:randomBar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fotos">
  <p:cSld name="3 fotos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0"/>
          <p:cNvSpPr>
            <a:spLocks noGrp="1"/>
          </p:cNvSpPr>
          <p:nvPr>
            <p:ph type="pic" idx="2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0"/>
          <p:cNvSpPr>
            <a:spLocks noGrp="1"/>
          </p:cNvSpPr>
          <p:nvPr>
            <p:ph type="pic" idx="3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30"/>
          <p:cNvSpPr>
            <a:spLocks noGrp="1"/>
          </p:cNvSpPr>
          <p:nvPr>
            <p:ph type="pic" idx="4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  <a:noFill/>
          <a:ln>
            <a:noFill/>
          </a:ln>
        </p:spPr>
      </p:sp>
      <p:sp>
        <p:nvSpPr>
          <p:cNvPr id="66" name="Google Shape;66;p30"/>
          <p:cNvSpPr txBox="1">
            <a:spLocks noGrp="1"/>
          </p:cNvSpPr>
          <p:nvPr>
            <p:ph type="sldNum" idx="1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Bar dir="vert"/>
      </p:transition>
    </mc:Choice>
    <mc:Fallback xmlns="">
      <p:transition>
        <p:randomBar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to">
  <p:cSld name="Foto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1"/>
          <p:cNvSpPr>
            <a:spLocks noGrp="1"/>
          </p:cNvSpPr>
          <p:nvPr>
            <p:ph type="pic" idx="2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  <a:noFill/>
          <a:ln>
            <a:noFill/>
          </a:ln>
        </p:spPr>
      </p:sp>
      <p:sp>
        <p:nvSpPr>
          <p:cNvPr id="69" name="Google Shape;69;p31"/>
          <p:cNvSpPr txBox="1">
            <a:spLocks noGrp="1"/>
          </p:cNvSpPr>
          <p:nvPr>
            <p:ph type="sldNum" idx="1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>
                <a:solidFill>
                  <a:srgbClr val="FFFFFF"/>
                </a:solidFill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>
                <a:solidFill>
                  <a:srgbClr val="FFFFFF"/>
                </a:solidFill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>
                <a:solidFill>
                  <a:srgbClr val="FFFFFF"/>
                </a:solidFill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>
                <a:solidFill>
                  <a:srgbClr val="FFFFFF"/>
                </a:solidFill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>
                <a:solidFill>
                  <a:srgbClr val="FFFFFF"/>
                </a:solidFill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>
                <a:solidFill>
                  <a:srgbClr val="FFFFFF"/>
                </a:solidFill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>
                <a:solidFill>
                  <a:srgbClr val="FFFFFF"/>
                </a:solidFill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>
                <a:solidFill>
                  <a:srgbClr val="FFFFFF"/>
                </a:solidFill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‹Nº›</a:t>
            </a:fld>
            <a:endParaRPr sz="1800" b="0" i="0" u="none" strike="noStrike" cap="none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Bar dir="vert"/>
      </p:transition>
    </mc:Choice>
    <mc:Fallback xmlns="">
      <p:transition>
        <p:randomBar dir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>
  <p:cSld name="En blanco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2"/>
          <p:cNvSpPr txBox="1">
            <a:spLocks noGrp="1"/>
          </p:cNvSpPr>
          <p:nvPr>
            <p:ph type="sldNum" idx="1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Bar dir="vert"/>
      </p:transition>
    </mc:Choice>
    <mc:Fallback xmlns="">
      <p:transition>
        <p:randomBar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viñetas" type="tx">
  <p:cSld name="TITLE_AND_BOD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9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9"/>
          <p:cNvSpPr txBox="1">
            <a:spLocks noGrp="1"/>
          </p:cNvSpPr>
          <p:nvPr>
            <p:ph type="body" idx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1pPr>
            <a:lvl2pPr marL="914400" lvl="1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1371600" lvl="2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1828800" lvl="3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2286000" lvl="4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body" idx="2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1pPr>
            <a:lvl2pPr marL="914400" lvl="1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1371600" lvl="2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1828800" lvl="3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2286000" lvl="4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sldNum" idx="1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Bar dir="vert"/>
      </p:transition>
    </mc:Choice>
    <mc:Fallback xmlns="">
      <p:transition>
        <p:randomBar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foto">
  <p:cSld name="Título y foto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0"/>
          <p:cNvSpPr>
            <a:spLocks noGrp="1"/>
          </p:cNvSpPr>
          <p:nvPr>
            <p:ph type="pic" idx="2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  <a:noFill/>
          <a:ln>
            <a:noFill/>
          </a:ln>
        </p:spPr>
      </p:sp>
      <p:sp>
        <p:nvSpPr>
          <p:cNvPr id="21" name="Google Shape;21;p20"/>
          <p:cNvSpPr txBox="1">
            <a:spLocks noGrp="1"/>
          </p:cNvSpPr>
          <p:nvPr>
            <p:ph type="title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0"/>
          <p:cNvSpPr txBox="1">
            <a:spLocks noGrp="1"/>
          </p:cNvSpPr>
          <p:nvPr>
            <p:ph type="body" idx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  <a:defRPr sz="3600" b="1"/>
            </a:lvl1pPr>
            <a:lvl2pPr marL="914400" lvl="1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1371600" lvl="2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1828800" lvl="3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2286000" lvl="4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20"/>
          <p:cNvSpPr txBox="1">
            <a:spLocks noGrp="1"/>
          </p:cNvSpPr>
          <p:nvPr>
            <p:ph type="body" idx="3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0"/>
          <p:cNvSpPr txBox="1">
            <a:spLocks noGrp="1"/>
          </p:cNvSpPr>
          <p:nvPr>
            <p:ph type="sldNum" idx="1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Bar dir="vert"/>
      </p:transition>
    </mc:Choice>
    <mc:Fallback xmlns="">
      <p:transition>
        <p:randomBar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foto alternativa">
  <p:cSld name="Título y foto alternativa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1"/>
          <p:cNvSpPr>
            <a:spLocks noGrp="1"/>
          </p:cNvSpPr>
          <p:nvPr>
            <p:ph type="pic" idx="2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  <a:noFill/>
          <a:ln>
            <a:noFill/>
          </a:ln>
        </p:spPr>
      </p:sp>
      <p:sp>
        <p:nvSpPr>
          <p:cNvPr id="27" name="Google Shape;27;p21"/>
          <p:cNvSpPr txBox="1">
            <a:spLocks noGrp="1"/>
          </p:cNvSpPr>
          <p:nvPr>
            <p:ph type="title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1"/>
          <p:cNvSpPr txBox="1">
            <a:spLocks noGrp="1"/>
          </p:cNvSpPr>
          <p:nvPr>
            <p:ph type="body" idx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21"/>
          <p:cNvSpPr txBox="1">
            <a:spLocks noGrp="1"/>
          </p:cNvSpPr>
          <p:nvPr>
            <p:ph type="sldNum" idx="1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Bar dir="vert"/>
      </p:transition>
    </mc:Choice>
    <mc:Fallback xmlns="">
      <p:transition>
        <p:randomBar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ñetas">
  <p:cSld name="Viñeta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2"/>
          <p:cNvSpPr txBox="1">
            <a:spLocks noGrp="1"/>
          </p:cNvSpPr>
          <p:nvPr>
            <p:ph type="body" idx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1pPr>
            <a:lvl2pPr marL="914400" lvl="1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1371600" lvl="2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1828800" lvl="3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2286000" lvl="4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22"/>
          <p:cNvSpPr txBox="1">
            <a:spLocks noGrp="1"/>
          </p:cNvSpPr>
          <p:nvPr>
            <p:ph type="sldNum" idx="1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Bar dir="vert"/>
      </p:transition>
    </mc:Choice>
    <mc:Fallback xmlns="">
      <p:transition>
        <p:randomBar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, viñetas y foto">
  <p:cSld name="Título, viñetas y foto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3"/>
          <p:cNvSpPr txBox="1">
            <a:spLocks noGrp="1"/>
          </p:cNvSpPr>
          <p:nvPr>
            <p:ph type="body" idx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1pPr>
            <a:lvl2pPr marL="914400" lvl="1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1371600" lvl="2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1828800" lvl="3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2286000" lvl="4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23"/>
          <p:cNvSpPr txBox="1">
            <a:spLocks noGrp="1"/>
          </p:cNvSpPr>
          <p:nvPr>
            <p:ph type="body" idx="2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1pPr>
            <a:lvl2pPr marL="914400" lvl="1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1371600" lvl="2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1828800" lvl="3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2286000" lvl="4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3"/>
          <p:cNvSpPr>
            <a:spLocks noGrp="1"/>
          </p:cNvSpPr>
          <p:nvPr>
            <p:ph type="pic" idx="3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  <a:noFill/>
          <a:ln>
            <a:noFill/>
          </a:ln>
        </p:spPr>
      </p:sp>
      <p:sp>
        <p:nvSpPr>
          <p:cNvPr id="37" name="Google Shape;37;p23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3"/>
          <p:cNvSpPr txBox="1">
            <a:spLocks noGrp="1"/>
          </p:cNvSpPr>
          <p:nvPr>
            <p:ph type="sldNum" idx="1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Bar dir="vert"/>
      </p:transition>
    </mc:Choice>
    <mc:Fallback xmlns="">
      <p:transition>
        <p:randomBar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ción">
  <p:cSld name="Secció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4"/>
          <p:cNvSpPr txBox="1">
            <a:spLocks noGrp="1"/>
          </p:cNvSpPr>
          <p:nvPr>
            <p:ph type="title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 b="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4"/>
          <p:cNvSpPr txBox="1">
            <a:spLocks noGrp="1"/>
          </p:cNvSpPr>
          <p:nvPr>
            <p:ph type="sldNum" idx="1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Bar dir="vert"/>
      </p:transition>
    </mc:Choice>
    <mc:Fallback xmlns="">
      <p:transition>
        <p:randomBar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título">
  <p:cSld name="Sólo título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5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5"/>
          <p:cNvSpPr txBox="1">
            <a:spLocks noGrp="1"/>
          </p:cNvSpPr>
          <p:nvPr>
            <p:ph type="body" idx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1pPr>
            <a:lvl2pPr marL="914400" lvl="1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1371600" lvl="2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1828800" lvl="3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2286000" lvl="4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25"/>
          <p:cNvSpPr txBox="1">
            <a:spLocks noGrp="1"/>
          </p:cNvSpPr>
          <p:nvPr>
            <p:ph type="sldNum" idx="1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Bar dir="vert"/>
      </p:transition>
    </mc:Choice>
    <mc:Fallback xmlns="">
      <p:transition>
        <p:randomBar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Agenda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6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6"/>
          <p:cNvSpPr txBox="1">
            <a:spLocks noGrp="1"/>
          </p:cNvSpPr>
          <p:nvPr>
            <p:ph type="body" idx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1pPr>
            <a:lvl2pPr marL="914400" lvl="1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1371600" lvl="2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1828800" lvl="3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2286000" lvl="4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26"/>
          <p:cNvSpPr txBox="1">
            <a:spLocks noGrp="1"/>
          </p:cNvSpPr>
          <p:nvPr>
            <p:ph type="body" idx="2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/>
            </a:lvl1pPr>
            <a:lvl2pPr marL="914400" lvl="1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/>
            </a:lvl2pPr>
            <a:lvl3pPr marL="1371600" lvl="2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/>
            </a:lvl3pPr>
            <a:lvl4pPr marL="1828800" lvl="3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/>
            </a:lvl4pPr>
            <a:lvl5pPr marL="2286000" lvl="4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26"/>
          <p:cNvSpPr txBox="1">
            <a:spLocks noGrp="1"/>
          </p:cNvSpPr>
          <p:nvPr>
            <p:ph type="sldNum" idx="1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Bar dir="vert"/>
      </p:transition>
    </mc:Choice>
    <mc:Fallback xmlns="">
      <p:transition>
        <p:randomBar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marR="0" lvl="0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603503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sldNum" idx="1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 xmlns:p14="http://schemas.microsoft.com/office/powerpoint/2010/main">
    <mc:Choice Requires="p14">
      <p:transition p14:dur="10">
        <p:randomBar dir="vert"/>
      </p:transition>
    </mc:Choice>
    <mc:Fallback xmlns="">
      <p:transition>
        <p:randomBar dir="vert"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plau.ucr.ac.cr/publicaciones/descargas/category/71-guias-de-uso-sippres" TargetMode="External"/><Relationship Id="rId5" Type="http://schemas.openxmlformats.org/officeDocument/2006/relationships/hyperlink" Target="https://www.youtube.com/watch?v=RcA8IUhXPzw" TargetMode="Externa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oplau.ucr.ac.cr/publicaciones/descargas/category/71-guias-de-uso-sippres?download=383:crear-nuevo-proyecto" TargetMode="Externa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oplau@ucr.ac.cr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sippresproyectos.ucr.ac.cr/sippres/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" descr="girasol-grises.png"/>
          <p:cNvPicPr preferRelativeResize="0"/>
          <p:nvPr/>
        </p:nvPicPr>
        <p:blipFill rotWithShape="1">
          <a:blip r:embed="rId3">
            <a:alphaModFix amt="40000"/>
          </a:blip>
          <a:srcRect b="49898"/>
          <a:stretch/>
        </p:blipFill>
        <p:spPr>
          <a:xfrm>
            <a:off x="648196" y="8450751"/>
            <a:ext cx="10858608" cy="5302007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"/>
          <p:cNvSpPr/>
          <p:nvPr/>
        </p:nvSpPr>
        <p:spPr>
          <a:xfrm>
            <a:off x="19895507" y="-33171"/>
            <a:ext cx="4522039" cy="13751046"/>
          </a:xfrm>
          <a:prstGeom prst="rect">
            <a:avLst/>
          </a:prstGeom>
          <a:solidFill>
            <a:srgbClr val="21B9ED"/>
          </a:soli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endParaRPr sz="2400" b="0" i="0" u="none" strike="noStrike" cap="none">
              <a:solidFill>
                <a:srgbClr val="5E5E5E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8" name="Google Shape;78;p1"/>
          <p:cNvSpPr txBox="1">
            <a:spLocks noGrp="1"/>
          </p:cNvSpPr>
          <p:nvPr>
            <p:ph type="ctrTitle" idx="4294967295"/>
          </p:nvPr>
        </p:nvSpPr>
        <p:spPr>
          <a:xfrm>
            <a:off x="927275" y="3618348"/>
            <a:ext cx="18267900" cy="29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 fontScale="9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21B9ED"/>
              </a:buClr>
              <a:buSzPts val="9939"/>
              <a:buFont typeface="Arial"/>
              <a:buNone/>
            </a:pPr>
            <a:r>
              <a:rPr lang="es-CR" sz="9939" b="0" i="0" u="none" strike="noStrike" cap="none" dirty="0">
                <a:solidFill>
                  <a:srgbClr val="21B9ED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CR" sz="9939" b="0" i="0" u="none" strike="noStrike" cap="none" dirty="0">
                <a:solidFill>
                  <a:srgbClr val="21B9E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-CR" sz="9939" b="0" i="0" u="none" strike="noStrike" cap="none" dirty="0">
                <a:solidFill>
                  <a:srgbClr val="21B9ED"/>
                </a:solidFill>
                <a:latin typeface="Arial"/>
                <a:ea typeface="Arial"/>
                <a:cs typeface="Arial"/>
                <a:sym typeface="Arial"/>
              </a:rPr>
              <a:t>Guía para el registro de nuevas propuestas en </a:t>
            </a:r>
            <a:r>
              <a:rPr lang="es-CR" sz="9939" b="0" dirty="0">
                <a:solidFill>
                  <a:srgbClr val="21B9ED"/>
                </a:solidFill>
                <a:latin typeface="Arial"/>
                <a:ea typeface="Arial"/>
                <a:cs typeface="Arial"/>
                <a:sym typeface="Arial"/>
              </a:rPr>
              <a:t>SIPPRES</a:t>
            </a:r>
            <a:endParaRPr sz="9939" b="0" dirty="0">
              <a:solidFill>
                <a:srgbClr val="21B9E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9" name="Google Shape;79;p1" descr="Image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730861" y="794154"/>
            <a:ext cx="4522038" cy="1560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" descr="Imagen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27276" y="880275"/>
            <a:ext cx="3921648" cy="1474713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"/>
          <p:cNvSpPr txBox="1"/>
          <p:nvPr/>
        </p:nvSpPr>
        <p:spPr>
          <a:xfrm>
            <a:off x="1441799" y="7436001"/>
            <a:ext cx="16811100" cy="20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6A6A6A"/>
              </a:buClr>
              <a:buSzPts val="7300"/>
              <a:buFont typeface="Arial"/>
              <a:buNone/>
            </a:pPr>
            <a:r>
              <a:rPr lang="es-CR" sz="7300" dirty="0">
                <a:solidFill>
                  <a:srgbClr val="6A6A6A"/>
                </a:solidFill>
              </a:rPr>
              <a:t>Ingreso y uso del sistema 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Bar dir="vert"/>
      </p:transition>
    </mc:Choice>
    <mc:Fallback xmlns="">
      <p:transition>
        <p:randomBar dir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g111b8fec330_0_52" descr="girasol-grises.png"/>
          <p:cNvPicPr preferRelativeResize="0"/>
          <p:nvPr/>
        </p:nvPicPr>
        <p:blipFill rotWithShape="1">
          <a:blip r:embed="rId3">
            <a:alphaModFix amt="40000"/>
          </a:blip>
          <a:srcRect r="34340" b="26275"/>
          <a:stretch/>
        </p:blipFill>
        <p:spPr>
          <a:xfrm>
            <a:off x="16403357" y="5022451"/>
            <a:ext cx="7984182" cy="873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g111b8fec330_0_52" descr="Image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31147" y="0"/>
            <a:ext cx="24446297" cy="14320817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g111b8fec330_0_52"/>
          <p:cNvSpPr/>
          <p:nvPr/>
        </p:nvSpPr>
        <p:spPr>
          <a:xfrm>
            <a:off x="9760175" y="6284950"/>
            <a:ext cx="9168600" cy="36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g111b8fec330_0_52"/>
          <p:cNvSpPr/>
          <p:nvPr/>
        </p:nvSpPr>
        <p:spPr>
          <a:xfrm>
            <a:off x="11238975" y="9649250"/>
            <a:ext cx="1663800" cy="36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g111b8fec330_0_52"/>
          <p:cNvSpPr/>
          <p:nvPr/>
        </p:nvSpPr>
        <p:spPr>
          <a:xfrm>
            <a:off x="8540150" y="6802550"/>
            <a:ext cx="1220100" cy="36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1" name="Google Shape;191;g111b8fec330_0_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51700" y="1837800"/>
            <a:ext cx="22309350" cy="1099867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g111b8fec330_0_52"/>
          <p:cNvSpPr/>
          <p:nvPr/>
        </p:nvSpPr>
        <p:spPr>
          <a:xfrm>
            <a:off x="5656475" y="4584325"/>
            <a:ext cx="6802500" cy="36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g111b8fec330_0_52"/>
          <p:cNvSpPr/>
          <p:nvPr/>
        </p:nvSpPr>
        <p:spPr>
          <a:xfrm>
            <a:off x="17050525" y="7726850"/>
            <a:ext cx="4466100" cy="19224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762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3400"/>
              <a:t>Las</a:t>
            </a:r>
            <a:r>
              <a:rPr lang="es-CR" sz="3400" b="1">
                <a:solidFill>
                  <a:srgbClr val="FF0000"/>
                </a:solidFill>
              </a:rPr>
              <a:t> </a:t>
            </a:r>
            <a:r>
              <a:rPr lang="es-CR" sz="3400" b="1" i="1"/>
              <a:t>X</a:t>
            </a:r>
            <a:r>
              <a:rPr lang="es-CR" sz="3400"/>
              <a:t> de color rojo, funcionan para eliminar información</a:t>
            </a:r>
            <a:endParaRPr sz="1800"/>
          </a:p>
        </p:txBody>
      </p:sp>
      <p:sp>
        <p:nvSpPr>
          <p:cNvPr id="194" name="Google Shape;194;g111b8fec330_0_52"/>
          <p:cNvSpPr/>
          <p:nvPr/>
        </p:nvSpPr>
        <p:spPr>
          <a:xfrm rot="-8537564">
            <a:off x="21458244" y="9629698"/>
            <a:ext cx="1186507" cy="1000322"/>
          </a:xfrm>
          <a:prstGeom prst="leftArrow">
            <a:avLst>
              <a:gd name="adj1" fmla="val 64720"/>
              <a:gd name="adj2" fmla="val 65712"/>
            </a:avLst>
          </a:prstGeom>
          <a:solidFill>
            <a:srgbClr val="CC0000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g111b8fec330_0_52"/>
          <p:cNvSpPr/>
          <p:nvPr/>
        </p:nvSpPr>
        <p:spPr>
          <a:xfrm>
            <a:off x="22441000" y="10832325"/>
            <a:ext cx="924300" cy="1072200"/>
          </a:xfrm>
          <a:prstGeom prst="rect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81;g111b8fec330_0_34">
            <a:extLst>
              <a:ext uri="{FF2B5EF4-FFF2-40B4-BE49-F238E27FC236}">
                <a16:creationId xmlns:a16="http://schemas.microsoft.com/office/drawing/2014/main" xmlns="" id="{86921F7F-D033-4FE0-934F-9DF5C1DFAC52}"/>
              </a:ext>
            </a:extLst>
          </p:cNvPr>
          <p:cNvSpPr/>
          <p:nvPr/>
        </p:nvSpPr>
        <p:spPr>
          <a:xfrm>
            <a:off x="4806075" y="4066725"/>
            <a:ext cx="8096700" cy="517600"/>
          </a:xfrm>
          <a:prstGeom prst="rect">
            <a:avLst/>
          </a:prstGeom>
          <a:solidFill>
            <a:srgbClr val="F8F9FA"/>
          </a:solidFill>
          <a:ln w="9525" cap="flat" cmpd="sng">
            <a:solidFill>
              <a:srgbClr val="F8F9F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81;g111b8fec330_0_34">
            <a:extLst>
              <a:ext uri="{FF2B5EF4-FFF2-40B4-BE49-F238E27FC236}">
                <a16:creationId xmlns:a16="http://schemas.microsoft.com/office/drawing/2014/main" xmlns="" id="{BF689E9F-5D64-4AFF-BCD5-D9A3C32F1DFC}"/>
              </a:ext>
            </a:extLst>
          </p:cNvPr>
          <p:cNvSpPr/>
          <p:nvPr/>
        </p:nvSpPr>
        <p:spPr>
          <a:xfrm>
            <a:off x="12228473" y="3654539"/>
            <a:ext cx="8096700" cy="517600"/>
          </a:xfrm>
          <a:prstGeom prst="rect">
            <a:avLst/>
          </a:prstGeom>
          <a:solidFill>
            <a:srgbClr val="F8F9FA"/>
          </a:solidFill>
          <a:ln w="9525" cap="flat" cmpd="sng">
            <a:solidFill>
              <a:srgbClr val="F8F9F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g111b8fec330_0_63" descr="girasol-grises.png"/>
          <p:cNvPicPr preferRelativeResize="0"/>
          <p:nvPr/>
        </p:nvPicPr>
        <p:blipFill rotWithShape="1">
          <a:blip r:embed="rId3">
            <a:alphaModFix amt="40000"/>
          </a:blip>
          <a:srcRect r="34340" b="26275"/>
          <a:stretch/>
        </p:blipFill>
        <p:spPr>
          <a:xfrm>
            <a:off x="16403357" y="5022451"/>
            <a:ext cx="7984182" cy="873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g111b8fec330_0_63" descr="Image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31147" y="0"/>
            <a:ext cx="24446297" cy="14320817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g111b8fec330_0_63"/>
          <p:cNvSpPr/>
          <p:nvPr/>
        </p:nvSpPr>
        <p:spPr>
          <a:xfrm>
            <a:off x="11238975" y="9649250"/>
            <a:ext cx="1663800" cy="36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3" name="Google Shape;203;g111b8fec330_0_63"/>
          <p:cNvPicPr preferRelativeResize="0"/>
          <p:nvPr/>
        </p:nvPicPr>
        <p:blipFill rotWithShape="1">
          <a:blip r:embed="rId5">
            <a:alphaModFix/>
          </a:blip>
          <a:srcRect b="64038"/>
          <a:stretch/>
        </p:blipFill>
        <p:spPr>
          <a:xfrm>
            <a:off x="2321550" y="3956910"/>
            <a:ext cx="20533800" cy="25726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g111b8fec330_0_63"/>
          <p:cNvPicPr preferRelativeResize="0"/>
          <p:nvPr/>
        </p:nvPicPr>
        <p:blipFill rotWithShape="1">
          <a:blip r:embed="rId6">
            <a:alphaModFix/>
          </a:blip>
          <a:srcRect b="10984"/>
          <a:stretch/>
        </p:blipFill>
        <p:spPr>
          <a:xfrm>
            <a:off x="2321575" y="6991926"/>
            <a:ext cx="20533750" cy="630585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g111b8fec330_0_63"/>
          <p:cNvSpPr/>
          <p:nvPr/>
        </p:nvSpPr>
        <p:spPr>
          <a:xfrm rot="10798276">
            <a:off x="975375" y="4790143"/>
            <a:ext cx="1196400" cy="10368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CC0000"/>
          </a:solidFill>
          <a:ln w="9525" cap="flat" cmpd="sng">
            <a:solidFill>
              <a:srgbClr val="2222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g111b8fec330_0_63"/>
          <p:cNvSpPr/>
          <p:nvPr/>
        </p:nvSpPr>
        <p:spPr>
          <a:xfrm rot="10798276">
            <a:off x="975375" y="11190481"/>
            <a:ext cx="1196400" cy="11154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CC0000"/>
          </a:solidFill>
          <a:ln w="9525" cap="flat" cmpd="sng">
            <a:solidFill>
              <a:srgbClr val="2222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g111b8fec330_0_63"/>
          <p:cNvSpPr/>
          <p:nvPr/>
        </p:nvSpPr>
        <p:spPr>
          <a:xfrm>
            <a:off x="2171775" y="4417950"/>
            <a:ext cx="20791200" cy="2257500"/>
          </a:xfrm>
          <a:prstGeom prst="rect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g111b8fec330_0_63"/>
          <p:cNvSpPr/>
          <p:nvPr/>
        </p:nvSpPr>
        <p:spPr>
          <a:xfrm>
            <a:off x="2321550" y="10635875"/>
            <a:ext cx="20533800" cy="2661900"/>
          </a:xfrm>
          <a:prstGeom prst="rect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g111b8fec330_0_63"/>
          <p:cNvSpPr txBox="1"/>
          <p:nvPr/>
        </p:nvSpPr>
        <p:spPr>
          <a:xfrm>
            <a:off x="1006350" y="1548225"/>
            <a:ext cx="22371300" cy="22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5E5E"/>
              </a:buClr>
              <a:buSzPts val="7000"/>
              <a:buFont typeface="Arial"/>
              <a:buNone/>
            </a:pPr>
            <a:r>
              <a:rPr lang="es-CR" sz="7000">
                <a:solidFill>
                  <a:srgbClr val="5E5E5E"/>
                </a:solidFill>
              </a:rPr>
              <a:t>Tanto para antecedentes como metodología, considere la siguiente información: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Google Shape;214;g111b8fec330_0_73" descr="girasol-grises.png"/>
          <p:cNvPicPr preferRelativeResize="0"/>
          <p:nvPr/>
        </p:nvPicPr>
        <p:blipFill rotWithShape="1">
          <a:blip r:embed="rId3">
            <a:alphaModFix amt="40000"/>
          </a:blip>
          <a:srcRect r="34340" b="26275"/>
          <a:stretch/>
        </p:blipFill>
        <p:spPr>
          <a:xfrm>
            <a:off x="16403357" y="5022451"/>
            <a:ext cx="7984182" cy="873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g111b8fec330_0_73" descr="Image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31147" y="0"/>
            <a:ext cx="24446297" cy="14320817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g111b8fec330_0_73"/>
          <p:cNvSpPr/>
          <p:nvPr/>
        </p:nvSpPr>
        <p:spPr>
          <a:xfrm>
            <a:off x="9760175" y="6284950"/>
            <a:ext cx="9168600" cy="36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g111b8fec330_0_73"/>
          <p:cNvSpPr/>
          <p:nvPr/>
        </p:nvSpPr>
        <p:spPr>
          <a:xfrm>
            <a:off x="11091100" y="10918400"/>
            <a:ext cx="1663800" cy="36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g111b8fec330_0_73"/>
          <p:cNvSpPr/>
          <p:nvPr/>
        </p:nvSpPr>
        <p:spPr>
          <a:xfrm>
            <a:off x="8540150" y="6802550"/>
            <a:ext cx="1220100" cy="36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9" name="Google Shape;219;g111b8fec330_0_73"/>
          <p:cNvPicPr preferRelativeResize="0"/>
          <p:nvPr/>
        </p:nvPicPr>
        <p:blipFill rotWithShape="1">
          <a:blip r:embed="rId5">
            <a:alphaModFix/>
          </a:blip>
          <a:srcRect b="80271"/>
          <a:stretch/>
        </p:blipFill>
        <p:spPr>
          <a:xfrm>
            <a:off x="586225" y="5758789"/>
            <a:ext cx="23211551" cy="2257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g111b8fec330_0_73"/>
          <p:cNvSpPr/>
          <p:nvPr/>
        </p:nvSpPr>
        <p:spPr>
          <a:xfrm rot="-7886841">
            <a:off x="14098837" y="4752100"/>
            <a:ext cx="1472055" cy="882272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CC0000"/>
          </a:solidFill>
          <a:ln w="9525" cap="flat" cmpd="sng">
            <a:solidFill>
              <a:srgbClr val="2222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g111b8fec330_0_73"/>
          <p:cNvSpPr txBox="1"/>
          <p:nvPr/>
        </p:nvSpPr>
        <p:spPr>
          <a:xfrm>
            <a:off x="1302100" y="1843975"/>
            <a:ext cx="22371300" cy="22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5E5E"/>
              </a:buClr>
              <a:buSzPts val="7000"/>
              <a:buFont typeface="Arial"/>
              <a:buNone/>
            </a:pPr>
            <a:r>
              <a:rPr lang="es-CR" sz="7000">
                <a:solidFill>
                  <a:srgbClr val="5E5E5E"/>
                </a:solidFill>
              </a:rPr>
              <a:t>Luego de completar todas las secciones, debe registrar el proyecto en el botón naranja: </a:t>
            </a:r>
            <a:endParaRPr/>
          </a:p>
        </p:txBody>
      </p:sp>
      <p:pic>
        <p:nvPicPr>
          <p:cNvPr id="222" name="Google Shape;222;g111b8fec330_0_73"/>
          <p:cNvPicPr preferRelativeResize="0"/>
          <p:nvPr/>
        </p:nvPicPr>
        <p:blipFill rotWithShape="1">
          <a:blip r:embed="rId6">
            <a:alphaModFix/>
          </a:blip>
          <a:srcRect r="22875"/>
          <a:stretch/>
        </p:blipFill>
        <p:spPr>
          <a:xfrm>
            <a:off x="14826250" y="6557363"/>
            <a:ext cx="2827600" cy="8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g111b8fec330_0_73"/>
          <p:cNvSpPr/>
          <p:nvPr/>
        </p:nvSpPr>
        <p:spPr>
          <a:xfrm>
            <a:off x="14751175" y="6506775"/>
            <a:ext cx="3068400" cy="860100"/>
          </a:xfrm>
          <a:prstGeom prst="rect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g111b8fec330_0_73"/>
          <p:cNvSpPr/>
          <p:nvPr/>
        </p:nvSpPr>
        <p:spPr>
          <a:xfrm>
            <a:off x="20412150" y="7417375"/>
            <a:ext cx="3581700" cy="860100"/>
          </a:xfrm>
          <a:prstGeom prst="rect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g111b8fec330_0_73"/>
          <p:cNvSpPr/>
          <p:nvPr/>
        </p:nvSpPr>
        <p:spPr>
          <a:xfrm rot="5398676">
            <a:off x="21423898" y="9235726"/>
            <a:ext cx="1558200" cy="8823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CC0000"/>
          </a:solidFill>
          <a:ln w="9525" cap="flat" cmpd="sng">
            <a:solidFill>
              <a:srgbClr val="22222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g111b8fec330_0_73"/>
          <p:cNvSpPr/>
          <p:nvPr/>
        </p:nvSpPr>
        <p:spPr>
          <a:xfrm>
            <a:off x="15047050" y="9624275"/>
            <a:ext cx="6321900" cy="19845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762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rial"/>
              <a:buNone/>
            </a:pPr>
            <a:r>
              <a:rPr lang="es-CR" sz="3400"/>
              <a:t>Posteriormente, dar click en </a:t>
            </a:r>
            <a:r>
              <a:rPr lang="es-CR" sz="3400" b="1" i="1"/>
              <a:t>“Imprimir proyecto actual”</a:t>
            </a:r>
            <a:r>
              <a:rPr lang="es-CR" sz="3400"/>
              <a:t> para remitirlo al INIE</a:t>
            </a:r>
            <a:endParaRPr sz="3400"/>
          </a:p>
        </p:txBody>
      </p:sp>
      <p:sp>
        <p:nvSpPr>
          <p:cNvPr id="15" name="Google Shape;181;g111b8fec330_0_34">
            <a:extLst>
              <a:ext uri="{FF2B5EF4-FFF2-40B4-BE49-F238E27FC236}">
                <a16:creationId xmlns:a16="http://schemas.microsoft.com/office/drawing/2014/main" xmlns="" id="{2772B71F-854F-451A-8420-01634B04B62E}"/>
              </a:ext>
            </a:extLst>
          </p:cNvPr>
          <p:cNvSpPr/>
          <p:nvPr/>
        </p:nvSpPr>
        <p:spPr>
          <a:xfrm>
            <a:off x="12562498" y="7694252"/>
            <a:ext cx="7626495" cy="369600"/>
          </a:xfrm>
          <a:prstGeom prst="rect">
            <a:avLst/>
          </a:prstGeom>
          <a:solidFill>
            <a:srgbClr val="F8F9FA"/>
          </a:solidFill>
          <a:ln w="9525" cap="flat" cmpd="sng">
            <a:solidFill>
              <a:srgbClr val="F8F9F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15" descr="girasol-grises.png"/>
          <p:cNvPicPr preferRelativeResize="0"/>
          <p:nvPr/>
        </p:nvPicPr>
        <p:blipFill rotWithShape="1">
          <a:blip r:embed="rId3">
            <a:alphaModFix amt="40000"/>
          </a:blip>
          <a:srcRect r="34342" b="26273"/>
          <a:stretch/>
        </p:blipFill>
        <p:spPr>
          <a:xfrm>
            <a:off x="16403357" y="5022451"/>
            <a:ext cx="7984181" cy="8737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15" descr="Image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24446294" cy="14320819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15"/>
          <p:cNvSpPr txBox="1"/>
          <p:nvPr/>
        </p:nvSpPr>
        <p:spPr>
          <a:xfrm>
            <a:off x="1573653" y="2861803"/>
            <a:ext cx="21095400" cy="11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5E5E"/>
              </a:buClr>
              <a:buSzPts val="7000"/>
              <a:buFont typeface="Arial"/>
              <a:buNone/>
            </a:pPr>
            <a:r>
              <a:rPr lang="es-CR" sz="7000">
                <a:solidFill>
                  <a:srgbClr val="5E5E5E"/>
                </a:solidFill>
              </a:rPr>
              <a:t>Material adicional</a:t>
            </a:r>
            <a:endParaRPr sz="7000" b="0" i="0" u="none" strike="noStrike" cap="none">
              <a:solidFill>
                <a:srgbClr val="5E5E5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15"/>
          <p:cNvSpPr txBox="1"/>
          <p:nvPr/>
        </p:nvSpPr>
        <p:spPr>
          <a:xfrm>
            <a:off x="1573653" y="5022451"/>
            <a:ext cx="21710400" cy="71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5E5E5E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rgbClr val="5E5E5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15"/>
          <p:cNvSpPr txBox="1"/>
          <p:nvPr/>
        </p:nvSpPr>
        <p:spPr>
          <a:xfrm>
            <a:off x="1468900" y="4646918"/>
            <a:ext cx="22044300" cy="5027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457200" lvl="0" indent="-482600" algn="just">
              <a:buSzPts val="4000"/>
              <a:buChar char="●"/>
            </a:pPr>
            <a:r>
              <a:rPr lang="es-CR" sz="4000" dirty="0"/>
              <a:t>En el siguiente video podrá observar  el proceso de ingreso al sistema, así como la creación de un nuevo </a:t>
            </a:r>
            <a:r>
              <a:rPr lang="es-CR" sz="4000" dirty="0"/>
              <a:t>proyecto que preparó la Oficina de Planificación Universitaria (OPLAU): </a:t>
            </a:r>
            <a:r>
              <a:rPr lang="es-CR" sz="4000" u="sng" dirty="0">
                <a:solidFill>
                  <a:schemeClr val="hlink"/>
                </a:solidFill>
                <a:hlinkClick r:id="rId5"/>
              </a:rPr>
              <a:t>https://www.youtube.com/watch?v=RcA8IUhXPzw</a:t>
            </a:r>
            <a:endParaRPr sz="4000" dirty="0"/>
          </a:p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dirty="0"/>
          </a:p>
          <a:p>
            <a:pPr marL="457200" marR="0" lvl="0" indent="-4826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Char char="●"/>
            </a:pPr>
            <a:r>
              <a:rPr lang="es-CR" sz="4000" dirty="0"/>
              <a:t>Además, en el siguiente enlace podrá acceder a distintas guías de uso de SIPPRES que preparó la Oficina de Planificación Universitaria (OPLAU): </a:t>
            </a:r>
            <a:r>
              <a:rPr lang="es-CR" sz="4000" u="sng" dirty="0">
                <a:solidFill>
                  <a:schemeClr val="hlink"/>
                </a:solidFill>
                <a:hlinkClick r:id="rId6"/>
              </a:rPr>
              <a:t>https://oplau.ucr.ac.cr/publicaciones/descargas/category/71-guias-de-uso-sippres</a:t>
            </a:r>
            <a:endParaRPr sz="4000" dirty="0"/>
          </a:p>
          <a:p>
            <a:pPr marL="1371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Bar dir="vert"/>
      </p:transition>
    </mc:Choice>
    <mc:Fallback xmlns="">
      <p:transition>
        <p:randomBar dir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g111b8fec330_1_44" descr="girasol-grises.png"/>
          <p:cNvPicPr preferRelativeResize="0"/>
          <p:nvPr/>
        </p:nvPicPr>
        <p:blipFill rotWithShape="1">
          <a:blip r:embed="rId3">
            <a:alphaModFix amt="40000"/>
          </a:blip>
          <a:srcRect r="34340" b="26275"/>
          <a:stretch/>
        </p:blipFill>
        <p:spPr>
          <a:xfrm>
            <a:off x="16403357" y="5022451"/>
            <a:ext cx="7984182" cy="873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g111b8fec330_1_44" descr="Image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31150" y="0"/>
            <a:ext cx="24446297" cy="14320817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g111b8fec330_1_44"/>
          <p:cNvSpPr txBox="1"/>
          <p:nvPr/>
        </p:nvSpPr>
        <p:spPr>
          <a:xfrm>
            <a:off x="1573653" y="2861803"/>
            <a:ext cx="21095400" cy="11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5E5E"/>
              </a:buClr>
              <a:buSzPts val="7000"/>
              <a:buFont typeface="Arial"/>
              <a:buNone/>
            </a:pPr>
            <a:r>
              <a:rPr lang="es-CR" sz="7000">
                <a:solidFill>
                  <a:srgbClr val="5E5E5E"/>
                </a:solidFill>
              </a:rPr>
              <a:t>Referencias bibliográficas</a:t>
            </a:r>
            <a:endParaRPr sz="7000" b="0" i="0" u="none" strike="noStrike" cap="none">
              <a:solidFill>
                <a:srgbClr val="5E5E5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g111b8fec330_1_44"/>
          <p:cNvSpPr txBox="1"/>
          <p:nvPr/>
        </p:nvSpPr>
        <p:spPr>
          <a:xfrm>
            <a:off x="1573653" y="5022451"/>
            <a:ext cx="21710400" cy="71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5E5E5E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rgbClr val="5E5E5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g111b8fec330_1_44"/>
          <p:cNvSpPr txBox="1"/>
          <p:nvPr/>
        </p:nvSpPr>
        <p:spPr>
          <a:xfrm>
            <a:off x="802000" y="4717850"/>
            <a:ext cx="23058600" cy="31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R" sz="4000"/>
              <a:t>Oficina de Planificación Universitaria. (2020). SIPPRES-Ingreso al Sistema y Proyecto Nuevo [Diapositivas de Power Point]. Oficina de Planificación Universitario. Universidad de Costa Rica.</a:t>
            </a:r>
            <a:r>
              <a:rPr lang="es-CR" sz="1000">
                <a:solidFill>
                  <a:srgbClr val="202124"/>
                </a:solidFill>
                <a:highlight>
                  <a:srgbClr val="F8F9FA"/>
                </a:highlight>
              </a:rPr>
              <a:t> </a:t>
            </a:r>
            <a:r>
              <a:rPr lang="es-CR" sz="4000">
                <a:solidFill>
                  <a:srgbClr val="1A0DAB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https://oplau.ucr.ac.cr/publicaciones/descargas/category/71-guias-de-uso-sippres?download=383:crear-nuevo-proyecto</a:t>
            </a:r>
            <a:r>
              <a:rPr lang="es-CR" sz="4000">
                <a:solidFill>
                  <a:srgbClr val="202124"/>
                </a:solidFill>
              </a:rPr>
              <a:t>.</a:t>
            </a:r>
            <a:endParaRPr sz="4000"/>
          </a:p>
          <a:p>
            <a:pPr marL="1371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16" descr="Fachada_INIE.jpg"/>
          <p:cNvPicPr preferRelativeResize="0"/>
          <p:nvPr/>
        </p:nvPicPr>
        <p:blipFill rotWithShape="1">
          <a:blip r:embed="rId3">
            <a:alphaModFix/>
          </a:blip>
          <a:srcRect l="13608" t="1276" r="1546" b="1275"/>
          <a:stretch/>
        </p:blipFill>
        <p:spPr>
          <a:xfrm>
            <a:off x="6388679" y="-40156"/>
            <a:ext cx="18022313" cy="13796313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16"/>
          <p:cNvSpPr/>
          <p:nvPr/>
        </p:nvSpPr>
        <p:spPr>
          <a:xfrm>
            <a:off x="-50451" y="-17523"/>
            <a:ext cx="6477478" cy="13751046"/>
          </a:xfrm>
          <a:prstGeom prst="rect">
            <a:avLst/>
          </a:prstGeom>
          <a:solidFill>
            <a:srgbClr val="21B9ED"/>
          </a:soli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endParaRPr sz="2400" b="0" i="0" u="none" strike="noStrike" cap="none">
              <a:solidFill>
                <a:srgbClr val="5E5E5E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51" name="Google Shape;251;p16" descr="Image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13520" y="812671"/>
            <a:ext cx="4549536" cy="1097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16" descr="Imagen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4307" y="9755837"/>
            <a:ext cx="1007261" cy="3297079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16"/>
          <p:cNvSpPr txBox="1"/>
          <p:nvPr/>
        </p:nvSpPr>
        <p:spPr>
          <a:xfrm>
            <a:off x="1834636" y="9922277"/>
            <a:ext cx="2400124" cy="706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Arial"/>
              <a:buNone/>
            </a:pPr>
            <a:r>
              <a:rPr lang="es-CR" sz="3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2511-1412</a:t>
            </a:r>
            <a:endParaRPr/>
          </a:p>
        </p:txBody>
      </p:sp>
      <p:sp>
        <p:nvSpPr>
          <p:cNvPr id="254" name="Google Shape;254;p16"/>
          <p:cNvSpPr txBox="1"/>
          <p:nvPr/>
        </p:nvSpPr>
        <p:spPr>
          <a:xfrm>
            <a:off x="1834636" y="11051176"/>
            <a:ext cx="3967633" cy="706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700"/>
              <a:buFont typeface="Arial"/>
              <a:buNone/>
            </a:pPr>
            <a:r>
              <a:rPr lang="es-CR" sz="3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inie@ucr.ac.cr</a:t>
            </a:r>
            <a:endParaRPr/>
          </a:p>
        </p:txBody>
      </p:sp>
      <p:sp>
        <p:nvSpPr>
          <p:cNvPr id="255" name="Google Shape;255;p16"/>
          <p:cNvSpPr txBox="1"/>
          <p:nvPr/>
        </p:nvSpPr>
        <p:spPr>
          <a:xfrm>
            <a:off x="1834636" y="11942611"/>
            <a:ext cx="3804010" cy="1244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63"/>
              <a:buFont typeface="Arial"/>
              <a:buNone/>
            </a:pPr>
            <a:r>
              <a:rPr lang="es-CR" sz="3663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San Pedro, UCR.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178"/>
              <a:buFont typeface="Arial"/>
              <a:buNone/>
            </a:pPr>
            <a:r>
              <a:rPr lang="es-CR" sz="2178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Ciudad de la Investigación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Bar dir="vert"/>
      </p:transition>
    </mc:Choice>
    <mc:Fallback xmlns="">
      <p:transition>
        <p:randomBar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g110d8a3ed8e_0_39" descr="girasol-grises.png"/>
          <p:cNvPicPr preferRelativeResize="0"/>
          <p:nvPr/>
        </p:nvPicPr>
        <p:blipFill rotWithShape="1">
          <a:blip r:embed="rId3">
            <a:alphaModFix amt="40000"/>
          </a:blip>
          <a:srcRect r="34340" b="26275"/>
          <a:stretch/>
        </p:blipFill>
        <p:spPr>
          <a:xfrm>
            <a:off x="16403357" y="5022451"/>
            <a:ext cx="7984182" cy="873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g110d8a3ed8e_0_39" descr="Image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62297" y="0"/>
            <a:ext cx="24446297" cy="14320817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g110d8a3ed8e_0_39"/>
          <p:cNvSpPr txBox="1"/>
          <p:nvPr/>
        </p:nvSpPr>
        <p:spPr>
          <a:xfrm>
            <a:off x="1639670" y="2763475"/>
            <a:ext cx="17822400" cy="71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/>
          </a:p>
        </p:txBody>
      </p:sp>
      <p:sp>
        <p:nvSpPr>
          <p:cNvPr id="89" name="Google Shape;89;g110d8a3ed8e_0_39"/>
          <p:cNvSpPr txBox="1"/>
          <p:nvPr/>
        </p:nvSpPr>
        <p:spPr>
          <a:xfrm>
            <a:off x="1140937" y="2031600"/>
            <a:ext cx="19297800" cy="11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5E5E"/>
              </a:buClr>
              <a:buSzPts val="7000"/>
              <a:buFont typeface="Arial"/>
              <a:buNone/>
            </a:pPr>
            <a:r>
              <a:rPr lang="es-CR" sz="7000">
                <a:solidFill>
                  <a:srgbClr val="5E5E5E"/>
                </a:solidFill>
              </a:rPr>
              <a:t>Ingreso a SIPPRES</a:t>
            </a:r>
            <a:endParaRPr sz="7000"/>
          </a:p>
        </p:txBody>
      </p:sp>
      <p:sp>
        <p:nvSpPr>
          <p:cNvPr id="90" name="Google Shape;90;g110d8a3ed8e_0_39"/>
          <p:cNvSpPr txBox="1"/>
          <p:nvPr/>
        </p:nvSpPr>
        <p:spPr>
          <a:xfrm>
            <a:off x="1140925" y="3481675"/>
            <a:ext cx="21548100" cy="31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R="0"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</a:pPr>
            <a:r>
              <a:rPr lang="es-CR" sz="4000" dirty="0"/>
              <a:t>Para ingresar al sistema lo debe realizar con el usuario y contraseña institucional, sin embargo, se requiere que el usuario haya sido </a:t>
            </a:r>
            <a:r>
              <a:rPr lang="es-CR" sz="4000" dirty="0">
                <a:solidFill>
                  <a:srgbClr val="222222"/>
                </a:solidFill>
              </a:rPr>
              <a:t>incluido previamente en el módulo de Seguridad Institucional. </a:t>
            </a:r>
            <a:r>
              <a:rPr lang="es-CR" sz="4000" dirty="0"/>
              <a:t>Deberá solicitarlo en OPLAU enviando un correo a la dirección </a:t>
            </a:r>
            <a:r>
              <a:rPr lang="es-CR" sz="4000" u="sng" dirty="0">
                <a:solidFill>
                  <a:schemeClr val="hlink"/>
                </a:solidFill>
                <a:hlinkClick r:id="rId5"/>
              </a:rPr>
              <a:t>oplau@ucr.ac.cr</a:t>
            </a:r>
            <a:r>
              <a:rPr lang="es-CR" sz="4000" dirty="0"/>
              <a:t> incluyendo los siguientes datos:</a:t>
            </a:r>
            <a:endParaRPr sz="40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dirty="0"/>
          </a:p>
        </p:txBody>
      </p:sp>
      <p:grpSp>
        <p:nvGrpSpPr>
          <p:cNvPr id="91" name="Google Shape;91;g110d8a3ed8e_0_39"/>
          <p:cNvGrpSpPr/>
          <p:nvPr/>
        </p:nvGrpSpPr>
        <p:grpSpPr>
          <a:xfrm>
            <a:off x="8514959" y="6932740"/>
            <a:ext cx="5447408" cy="3626561"/>
            <a:chOff x="3071457" y="2013875"/>
            <a:chExt cx="1944600" cy="1569600"/>
          </a:xfrm>
        </p:grpSpPr>
        <p:sp>
          <p:nvSpPr>
            <p:cNvPr id="92" name="Google Shape;92;g110d8a3ed8e_0_39"/>
            <p:cNvSpPr/>
            <p:nvPr/>
          </p:nvSpPr>
          <p:spPr>
            <a:xfrm rot="10800000" flipH="1">
              <a:off x="3071457" y="2013875"/>
              <a:ext cx="1944600" cy="1569600"/>
            </a:xfrm>
            <a:prstGeom prst="round2DiagRect">
              <a:avLst>
                <a:gd name="adj1" fmla="val 0"/>
                <a:gd name="adj2" fmla="val 17764"/>
              </a:avLst>
            </a:prstGeom>
            <a:solidFill>
              <a:srgbClr val="0D5DDF"/>
            </a:solidFill>
            <a:ln>
              <a:noFill/>
            </a:ln>
          </p:spPr>
          <p:txBody>
            <a:bodyPr spcFirstLastPara="1" wrap="square" lIns="243800" tIns="243800" rIns="243800" bIns="2438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g110d8a3ed8e_0_39"/>
            <p:cNvSpPr txBox="1"/>
            <p:nvPr/>
          </p:nvSpPr>
          <p:spPr>
            <a:xfrm>
              <a:off x="3318812" y="2236416"/>
              <a:ext cx="1564200" cy="119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800" tIns="243800" rIns="243800" bIns="24380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R" sz="3600" b="1">
                  <a:solidFill>
                    <a:srgbClr val="FFFFFF"/>
                  </a:solidFill>
                </a:rPr>
                <a:t>2. Unidad en la que va a formular el proyecto o presupuesto</a:t>
              </a:r>
              <a:r>
                <a:rPr lang="es-CR" sz="4000" b="1">
                  <a:solidFill>
                    <a:srgbClr val="FFFFFF"/>
                  </a:solidFill>
                </a:rPr>
                <a:t>.</a:t>
              </a:r>
              <a:endParaRPr sz="4000" b="1">
                <a:solidFill>
                  <a:srgbClr val="FFFFFF"/>
                </a:solidFill>
              </a:endParaRPr>
            </a:p>
          </p:txBody>
        </p:sp>
      </p:grpSp>
      <p:grpSp>
        <p:nvGrpSpPr>
          <p:cNvPr id="94" name="Google Shape;94;g110d8a3ed8e_0_39"/>
          <p:cNvGrpSpPr/>
          <p:nvPr/>
        </p:nvGrpSpPr>
        <p:grpSpPr>
          <a:xfrm>
            <a:off x="3739784" y="6932739"/>
            <a:ext cx="4775160" cy="3626561"/>
            <a:chOff x="1126863" y="2013875"/>
            <a:chExt cx="1944600" cy="1569600"/>
          </a:xfrm>
        </p:grpSpPr>
        <p:sp>
          <p:nvSpPr>
            <p:cNvPr id="95" name="Google Shape;95;g110d8a3ed8e_0_39"/>
            <p:cNvSpPr/>
            <p:nvPr/>
          </p:nvSpPr>
          <p:spPr>
            <a:xfrm>
              <a:off x="1126863" y="2013875"/>
              <a:ext cx="1944600" cy="1569600"/>
            </a:xfrm>
            <a:prstGeom prst="round2DiagRect">
              <a:avLst>
                <a:gd name="adj1" fmla="val 0"/>
                <a:gd name="adj2" fmla="val 17764"/>
              </a:avLst>
            </a:prstGeom>
            <a:solidFill>
              <a:srgbClr val="307BF3"/>
            </a:solidFill>
            <a:ln>
              <a:noFill/>
            </a:ln>
          </p:spPr>
          <p:txBody>
            <a:bodyPr spcFirstLastPara="1" wrap="square" lIns="243800" tIns="243800" rIns="243800" bIns="2438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g110d8a3ed8e_0_39"/>
            <p:cNvSpPr txBox="1"/>
            <p:nvPr/>
          </p:nvSpPr>
          <p:spPr>
            <a:xfrm>
              <a:off x="1247309" y="2455169"/>
              <a:ext cx="1545300" cy="58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800" tIns="243800" rIns="243800" bIns="243800" anchor="t" anchorCtr="0">
              <a:noAutofit/>
            </a:bodyPr>
            <a:lstStyle/>
            <a:p>
              <a:pPr marL="457200" lvl="0" indent="-482600" algn="ct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4000"/>
                <a:buAutoNum type="arabicPeriod"/>
              </a:pPr>
              <a:r>
                <a:rPr lang="es-CR" sz="3600" b="1">
                  <a:solidFill>
                    <a:srgbClr val="FFFFFF"/>
                  </a:solidFill>
                </a:rPr>
                <a:t>Usuario instituciona</a:t>
              </a:r>
              <a:r>
                <a:rPr lang="es-CR" sz="4000" b="1">
                  <a:solidFill>
                    <a:srgbClr val="FFFFFF"/>
                  </a:solidFill>
                </a:rPr>
                <a:t>l </a:t>
              </a:r>
              <a:endParaRPr sz="4000">
                <a:solidFill>
                  <a:srgbClr val="FFFFFF"/>
                </a:solidFill>
              </a:endParaRPr>
            </a:p>
          </p:txBody>
        </p:sp>
      </p:grpSp>
      <p:grpSp>
        <p:nvGrpSpPr>
          <p:cNvPr id="97" name="Google Shape;97;g110d8a3ed8e_0_39"/>
          <p:cNvGrpSpPr/>
          <p:nvPr/>
        </p:nvGrpSpPr>
        <p:grpSpPr>
          <a:xfrm>
            <a:off x="13962365" y="6932739"/>
            <a:ext cx="5447478" cy="3626561"/>
            <a:chOff x="5015938" y="2013875"/>
            <a:chExt cx="3001200" cy="1569600"/>
          </a:xfrm>
        </p:grpSpPr>
        <p:sp>
          <p:nvSpPr>
            <p:cNvPr id="98" name="Google Shape;98;g110d8a3ed8e_0_39"/>
            <p:cNvSpPr/>
            <p:nvPr/>
          </p:nvSpPr>
          <p:spPr>
            <a:xfrm>
              <a:off x="5015938" y="2013875"/>
              <a:ext cx="3001200" cy="1569600"/>
            </a:xfrm>
            <a:prstGeom prst="round2DiagRect">
              <a:avLst>
                <a:gd name="adj1" fmla="val 0"/>
                <a:gd name="adj2" fmla="val 17764"/>
              </a:avLst>
            </a:prstGeom>
            <a:solidFill>
              <a:srgbClr val="0944A1"/>
            </a:solidFill>
            <a:ln>
              <a:noFill/>
            </a:ln>
          </p:spPr>
          <p:txBody>
            <a:bodyPr spcFirstLastPara="1" wrap="square" lIns="243800" tIns="243800" rIns="243800" bIns="2438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700"/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700"/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700"/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700"/>
            </a:p>
          </p:txBody>
        </p:sp>
        <p:sp>
          <p:nvSpPr>
            <p:cNvPr id="99" name="Google Shape;99;g110d8a3ed8e_0_39"/>
            <p:cNvSpPr txBox="1"/>
            <p:nvPr/>
          </p:nvSpPr>
          <p:spPr>
            <a:xfrm>
              <a:off x="5307983" y="2446021"/>
              <a:ext cx="2417100" cy="70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800" tIns="243800" rIns="243800" bIns="24380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R" sz="3600" b="1">
                  <a:solidFill>
                    <a:srgbClr val="FFFFFF"/>
                  </a:solidFill>
                </a:rPr>
                <a:t>3. Rol que tendrá dicho usuario.</a:t>
              </a:r>
              <a:endParaRPr sz="3600" b="1">
                <a:solidFill>
                  <a:srgbClr val="FFFFFF"/>
                </a:solidFill>
              </a:endParaRPr>
            </a:p>
          </p:txBody>
        </p:sp>
      </p:grpSp>
      <p:grpSp>
        <p:nvGrpSpPr>
          <p:cNvPr id="100" name="Google Shape;100;g110d8a3ed8e_0_39"/>
          <p:cNvGrpSpPr/>
          <p:nvPr/>
        </p:nvGrpSpPr>
        <p:grpSpPr>
          <a:xfrm>
            <a:off x="13644569" y="8678399"/>
            <a:ext cx="697532" cy="694354"/>
            <a:chOff x="4858109" y="2631368"/>
            <a:chExt cx="316442" cy="315000"/>
          </a:xfrm>
        </p:grpSpPr>
        <p:sp>
          <p:nvSpPr>
            <p:cNvPr id="101" name="Google Shape;101;g110d8a3ed8e_0_39"/>
            <p:cNvSpPr/>
            <p:nvPr/>
          </p:nvSpPr>
          <p:spPr>
            <a:xfrm>
              <a:off x="4859551" y="2631368"/>
              <a:ext cx="315000" cy="315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243800" tIns="243800" rIns="243800" bIns="2438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g110d8a3ed8e_0_39"/>
            <p:cNvSpPr/>
            <p:nvPr/>
          </p:nvSpPr>
          <p:spPr>
            <a:xfrm>
              <a:off x="4858109" y="2739300"/>
              <a:ext cx="239100" cy="99000"/>
            </a:xfrm>
            <a:prstGeom prst="rightArrow">
              <a:avLst>
                <a:gd name="adj1" fmla="val 32020"/>
                <a:gd name="adj2" fmla="val 66970"/>
              </a:avLst>
            </a:prstGeom>
            <a:solidFill>
              <a:srgbClr val="0D5DDF"/>
            </a:solidFill>
            <a:ln>
              <a:noFill/>
            </a:ln>
          </p:spPr>
          <p:txBody>
            <a:bodyPr spcFirstLastPara="1" wrap="square" lIns="243800" tIns="243800" rIns="243800" bIns="2438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R" sz="3700"/>
                <a:t/>
              </a:r>
              <a:br>
                <a:rPr lang="es-CR" sz="3700"/>
              </a:br>
              <a:endParaRPr sz="3700"/>
            </a:p>
          </p:txBody>
        </p:sp>
      </p:grpSp>
      <p:grpSp>
        <p:nvGrpSpPr>
          <p:cNvPr id="103" name="Google Shape;103;g110d8a3ed8e_0_39"/>
          <p:cNvGrpSpPr/>
          <p:nvPr/>
        </p:nvGrpSpPr>
        <p:grpSpPr>
          <a:xfrm>
            <a:off x="7817419" y="8467099"/>
            <a:ext cx="697532" cy="694354"/>
            <a:chOff x="4858109" y="2631368"/>
            <a:chExt cx="316442" cy="315000"/>
          </a:xfrm>
        </p:grpSpPr>
        <p:sp>
          <p:nvSpPr>
            <p:cNvPr id="104" name="Google Shape;104;g110d8a3ed8e_0_39"/>
            <p:cNvSpPr/>
            <p:nvPr/>
          </p:nvSpPr>
          <p:spPr>
            <a:xfrm>
              <a:off x="4859551" y="2631368"/>
              <a:ext cx="315000" cy="315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243800" tIns="243800" rIns="243800" bIns="2438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g110d8a3ed8e_0_39"/>
            <p:cNvSpPr/>
            <p:nvPr/>
          </p:nvSpPr>
          <p:spPr>
            <a:xfrm>
              <a:off x="4858109" y="2739300"/>
              <a:ext cx="239100" cy="99000"/>
            </a:xfrm>
            <a:prstGeom prst="rightArrow">
              <a:avLst>
                <a:gd name="adj1" fmla="val 32020"/>
                <a:gd name="adj2" fmla="val 66970"/>
              </a:avLst>
            </a:prstGeom>
            <a:solidFill>
              <a:srgbClr val="0D5DDF"/>
            </a:solidFill>
            <a:ln>
              <a:noFill/>
            </a:ln>
          </p:spPr>
          <p:txBody>
            <a:bodyPr spcFirstLastPara="1" wrap="square" lIns="243800" tIns="243800" rIns="243800" bIns="2438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R" sz="3700"/>
                <a:t/>
              </a:r>
              <a:br>
                <a:rPr lang="es-CR" sz="3700"/>
              </a:br>
              <a:endParaRPr sz="3700"/>
            </a:p>
          </p:txBody>
        </p:sp>
      </p:grpSp>
      <p:sp>
        <p:nvSpPr>
          <p:cNvPr id="106" name="Google Shape;106;g110d8a3ed8e_0_39"/>
          <p:cNvSpPr/>
          <p:nvPr/>
        </p:nvSpPr>
        <p:spPr>
          <a:xfrm>
            <a:off x="8429288" y="11388300"/>
            <a:ext cx="5055000" cy="1792200"/>
          </a:xfrm>
          <a:prstGeom prst="roundRect">
            <a:avLst>
              <a:gd name="adj" fmla="val 16667"/>
            </a:avLst>
          </a:prstGeom>
          <a:solidFill>
            <a:srgbClr val="0D5DDF"/>
          </a:solidFill>
          <a:ln w="76200" cap="flat" cmpd="sng">
            <a:solidFill>
              <a:srgbClr val="0065B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3400" dirty="0">
                <a:solidFill>
                  <a:srgbClr val="F8F9FA"/>
                </a:solidFill>
              </a:rPr>
              <a:t>Instituto de Investigación en Educación</a:t>
            </a:r>
            <a:endParaRPr sz="3400" dirty="0">
              <a:solidFill>
                <a:srgbClr val="F8F9FA"/>
              </a:solidFill>
            </a:endParaRPr>
          </a:p>
        </p:txBody>
      </p:sp>
      <p:sp>
        <p:nvSpPr>
          <p:cNvPr id="107" name="Google Shape;107;g110d8a3ed8e_0_39"/>
          <p:cNvSpPr/>
          <p:nvPr/>
        </p:nvSpPr>
        <p:spPr>
          <a:xfrm>
            <a:off x="14843725" y="11388275"/>
            <a:ext cx="4048200" cy="1792200"/>
          </a:xfrm>
          <a:prstGeom prst="roundRect">
            <a:avLst>
              <a:gd name="adj" fmla="val 16667"/>
            </a:avLst>
          </a:prstGeom>
          <a:solidFill>
            <a:srgbClr val="0944A1"/>
          </a:solidFill>
          <a:ln w="762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3400">
                <a:solidFill>
                  <a:srgbClr val="F8F9FA"/>
                </a:solidFill>
              </a:rPr>
              <a:t>Formulador de proyectos o Presupuestos</a:t>
            </a:r>
            <a:endParaRPr sz="3400">
              <a:solidFill>
                <a:srgbClr val="F8F9FA"/>
              </a:solidFill>
            </a:endParaRPr>
          </a:p>
        </p:txBody>
      </p:sp>
      <p:sp>
        <p:nvSpPr>
          <p:cNvPr id="108" name="Google Shape;108;g110d8a3ed8e_0_39"/>
          <p:cNvSpPr/>
          <p:nvPr/>
        </p:nvSpPr>
        <p:spPr>
          <a:xfrm>
            <a:off x="10425644" y="10614688"/>
            <a:ext cx="1062300" cy="718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307B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g110d8a3ed8e_0_39"/>
          <p:cNvSpPr/>
          <p:nvPr/>
        </p:nvSpPr>
        <p:spPr>
          <a:xfrm>
            <a:off x="16336669" y="10614675"/>
            <a:ext cx="1062300" cy="718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307B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2" descr="girasol-grises.png"/>
          <p:cNvPicPr preferRelativeResize="0"/>
          <p:nvPr/>
        </p:nvPicPr>
        <p:blipFill rotWithShape="1">
          <a:blip r:embed="rId3">
            <a:alphaModFix amt="40000"/>
          </a:blip>
          <a:srcRect r="34342" b="26273"/>
          <a:stretch/>
        </p:blipFill>
        <p:spPr>
          <a:xfrm>
            <a:off x="16403357" y="5022451"/>
            <a:ext cx="7984181" cy="8737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" descr="Image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31147" y="0"/>
            <a:ext cx="24446297" cy="14320817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"/>
          <p:cNvSpPr txBox="1"/>
          <p:nvPr/>
        </p:nvSpPr>
        <p:spPr>
          <a:xfrm>
            <a:off x="1269800" y="1931275"/>
            <a:ext cx="20653500" cy="13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</a:pPr>
            <a:r>
              <a:rPr lang="es-CR" sz="4000" dirty="0">
                <a:solidFill>
                  <a:srgbClr val="222222"/>
                </a:solidFill>
              </a:rPr>
              <a:t>Luego de contar con los permisos para ingresar al sistema, p</a:t>
            </a:r>
            <a:r>
              <a:rPr lang="es-CR" sz="4000" dirty="0"/>
              <a:t>uede acceder desde cualquier navegador a la dirección web: </a:t>
            </a:r>
            <a:r>
              <a:rPr lang="es-CR" sz="4000" u="sng" dirty="0">
                <a:solidFill>
                  <a:schemeClr val="hlink"/>
                </a:solidFill>
                <a:hlinkClick r:id="rId5"/>
              </a:rPr>
              <a:t>https://sippresproyectos.ucr.ac.cr/sippres/</a:t>
            </a:r>
            <a:r>
              <a:rPr lang="es-CR" sz="4000" dirty="0"/>
              <a:t> </a:t>
            </a:r>
            <a:endParaRPr sz="4000" dirty="0"/>
          </a:p>
        </p:txBody>
      </p:sp>
      <p:pic>
        <p:nvPicPr>
          <p:cNvPr id="117" name="Google Shape;117;p2"/>
          <p:cNvPicPr preferRelativeResize="0"/>
          <p:nvPr/>
        </p:nvPicPr>
        <p:blipFill rotWithShape="1">
          <a:blip r:embed="rId6">
            <a:alphaModFix/>
          </a:blip>
          <a:srcRect l="6462" t="1648" r="5848" b="2482"/>
          <a:stretch/>
        </p:blipFill>
        <p:spPr>
          <a:xfrm>
            <a:off x="7850033" y="3265375"/>
            <a:ext cx="9267242" cy="1019182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"/>
          <p:cNvSpPr/>
          <p:nvPr/>
        </p:nvSpPr>
        <p:spPr>
          <a:xfrm>
            <a:off x="1922275" y="11275450"/>
            <a:ext cx="4068600" cy="13341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762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3000"/>
              <a:t>Dar click en </a:t>
            </a:r>
            <a:r>
              <a:rPr lang="es-CR" sz="3000" b="1" i="1"/>
              <a:t>“Ingresar”</a:t>
            </a:r>
            <a:endParaRPr b="1" i="1"/>
          </a:p>
        </p:txBody>
      </p:sp>
      <p:sp>
        <p:nvSpPr>
          <p:cNvPr id="119" name="Google Shape;119;p2"/>
          <p:cNvSpPr/>
          <p:nvPr/>
        </p:nvSpPr>
        <p:spPr>
          <a:xfrm rot="10800000">
            <a:off x="6301725" y="11275450"/>
            <a:ext cx="1770600" cy="1334100"/>
          </a:xfrm>
          <a:prstGeom prst="leftArrow">
            <a:avLst>
              <a:gd name="adj1" fmla="val 64720"/>
              <a:gd name="adj2" fmla="val 65712"/>
            </a:avLst>
          </a:prstGeom>
          <a:solidFill>
            <a:srgbClr val="CC0000"/>
          </a:solidFill>
          <a:ln w="2857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"/>
          <p:cNvSpPr/>
          <p:nvPr/>
        </p:nvSpPr>
        <p:spPr>
          <a:xfrm rot="10799371">
            <a:off x="6366825" y="9010896"/>
            <a:ext cx="1640400" cy="1351200"/>
          </a:xfrm>
          <a:prstGeom prst="leftArrow">
            <a:avLst>
              <a:gd name="adj1" fmla="val 64720"/>
              <a:gd name="adj2" fmla="val 65712"/>
            </a:avLst>
          </a:prstGeom>
          <a:solidFill>
            <a:srgbClr val="CC0000"/>
          </a:solidFill>
          <a:ln w="2857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2"/>
          <p:cNvSpPr/>
          <p:nvPr/>
        </p:nvSpPr>
        <p:spPr>
          <a:xfrm>
            <a:off x="1072975" y="8420350"/>
            <a:ext cx="4917900" cy="19419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762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3000"/>
              <a:t>Ingresar con el mismo usuario y contraseña del portal universitario</a:t>
            </a:r>
            <a:endParaRPr/>
          </a:p>
        </p:txBody>
      </p:sp>
      <p:sp>
        <p:nvSpPr>
          <p:cNvPr id="122" name="Google Shape;122;p2"/>
          <p:cNvSpPr/>
          <p:nvPr/>
        </p:nvSpPr>
        <p:spPr>
          <a:xfrm>
            <a:off x="8295181" y="8601900"/>
            <a:ext cx="8835900" cy="2292300"/>
          </a:xfrm>
          <a:prstGeom prst="rect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2"/>
          <p:cNvSpPr/>
          <p:nvPr/>
        </p:nvSpPr>
        <p:spPr>
          <a:xfrm>
            <a:off x="8207425" y="11368600"/>
            <a:ext cx="8835900" cy="1591500"/>
          </a:xfrm>
          <a:prstGeom prst="rect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Bar dir="vert"/>
      </p:transition>
    </mc:Choice>
    <mc:Fallback xmlns="">
      <p:transition>
        <p:randomBar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g111b8fec330_0_10" descr="girasol-grises.png"/>
          <p:cNvPicPr preferRelativeResize="0"/>
          <p:nvPr/>
        </p:nvPicPr>
        <p:blipFill rotWithShape="1">
          <a:blip r:embed="rId3">
            <a:alphaModFix amt="40000"/>
          </a:blip>
          <a:srcRect r="34340" b="26275"/>
          <a:stretch/>
        </p:blipFill>
        <p:spPr>
          <a:xfrm>
            <a:off x="16403357" y="5022451"/>
            <a:ext cx="7984182" cy="873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g111b8fec330_0_10" descr="Image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31147" y="0"/>
            <a:ext cx="24446297" cy="14320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g111b8fec330_0_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95025" y="3160975"/>
            <a:ext cx="10007475" cy="10125524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g111b8fec330_0_10"/>
          <p:cNvSpPr/>
          <p:nvPr/>
        </p:nvSpPr>
        <p:spPr>
          <a:xfrm>
            <a:off x="401100" y="6876825"/>
            <a:ext cx="4500300" cy="18600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762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3000"/>
              <a:t>Ingresé a la opción</a:t>
            </a:r>
            <a:r>
              <a:rPr lang="es-CR" sz="3000" b="1">
                <a:solidFill>
                  <a:srgbClr val="3C78D8"/>
                </a:solidFill>
              </a:rPr>
              <a:t> </a:t>
            </a:r>
            <a:r>
              <a:rPr lang="es-CR" sz="3000" b="1"/>
              <a:t>“</a:t>
            </a:r>
            <a:r>
              <a:rPr lang="es-CR" sz="3000" b="1" i="1"/>
              <a:t>Lista de todos los proyectos”</a:t>
            </a:r>
            <a:endParaRPr i="1"/>
          </a:p>
        </p:txBody>
      </p:sp>
      <p:sp>
        <p:nvSpPr>
          <p:cNvPr id="132" name="Google Shape;132;g111b8fec330_0_10"/>
          <p:cNvSpPr/>
          <p:nvPr/>
        </p:nvSpPr>
        <p:spPr>
          <a:xfrm rot="10799420">
            <a:off x="5358375" y="7221224"/>
            <a:ext cx="1776900" cy="1171200"/>
          </a:xfrm>
          <a:prstGeom prst="leftArrow">
            <a:avLst>
              <a:gd name="adj1" fmla="val 64720"/>
              <a:gd name="adj2" fmla="val 65712"/>
            </a:avLst>
          </a:prstGeom>
          <a:solidFill>
            <a:srgbClr val="CC0000"/>
          </a:solidFill>
          <a:ln w="2857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g111b8fec330_0_10"/>
          <p:cNvSpPr txBox="1"/>
          <p:nvPr/>
        </p:nvSpPr>
        <p:spPr>
          <a:xfrm>
            <a:off x="768100" y="1795850"/>
            <a:ext cx="19297800" cy="11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5E5E"/>
              </a:buClr>
              <a:buSzPts val="7000"/>
              <a:buFont typeface="Arial"/>
              <a:buNone/>
            </a:pPr>
            <a:r>
              <a:rPr lang="es-CR" sz="7000">
                <a:solidFill>
                  <a:srgbClr val="5E5E5E"/>
                </a:solidFill>
              </a:rPr>
              <a:t>Creación de nuevo proyecto </a:t>
            </a:r>
            <a:endParaRPr/>
          </a:p>
        </p:txBody>
      </p:sp>
      <p:sp>
        <p:nvSpPr>
          <p:cNvPr id="134" name="Google Shape;134;g111b8fec330_0_10"/>
          <p:cNvSpPr/>
          <p:nvPr/>
        </p:nvSpPr>
        <p:spPr>
          <a:xfrm>
            <a:off x="7246200" y="7431050"/>
            <a:ext cx="4843200" cy="739500"/>
          </a:xfrm>
          <a:prstGeom prst="rect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g111b8fec330_0_24" descr="girasol-grises.png"/>
          <p:cNvPicPr preferRelativeResize="0"/>
          <p:nvPr/>
        </p:nvPicPr>
        <p:blipFill rotWithShape="1">
          <a:blip r:embed="rId3">
            <a:alphaModFix amt="40000"/>
          </a:blip>
          <a:srcRect r="34340" b="26275"/>
          <a:stretch/>
        </p:blipFill>
        <p:spPr>
          <a:xfrm>
            <a:off x="16403357" y="5022451"/>
            <a:ext cx="7984182" cy="873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g111b8fec330_0_24" descr="Image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31147" y="0"/>
            <a:ext cx="24446297" cy="14320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g111b8fec330_0_24"/>
          <p:cNvPicPr preferRelativeResize="0"/>
          <p:nvPr/>
        </p:nvPicPr>
        <p:blipFill rotWithShape="1">
          <a:blip r:embed="rId5">
            <a:alphaModFix/>
          </a:blip>
          <a:srcRect b="46265"/>
          <a:stretch/>
        </p:blipFill>
        <p:spPr>
          <a:xfrm>
            <a:off x="1626700" y="3818525"/>
            <a:ext cx="22411200" cy="469522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g111b8fec330_0_24"/>
          <p:cNvSpPr/>
          <p:nvPr/>
        </p:nvSpPr>
        <p:spPr>
          <a:xfrm>
            <a:off x="1811550" y="8804100"/>
            <a:ext cx="5517600" cy="15966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762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3000"/>
              <a:t>Dar click en </a:t>
            </a:r>
            <a:r>
              <a:rPr lang="es-CR" sz="3000" b="1" i="1"/>
              <a:t>“Nuevo Proyecto”</a:t>
            </a:r>
            <a:endParaRPr b="1" i="1"/>
          </a:p>
        </p:txBody>
      </p:sp>
      <p:sp>
        <p:nvSpPr>
          <p:cNvPr id="143" name="Google Shape;143;g111b8fec330_0_24"/>
          <p:cNvSpPr/>
          <p:nvPr/>
        </p:nvSpPr>
        <p:spPr>
          <a:xfrm rot="10797738">
            <a:off x="443550" y="6410099"/>
            <a:ext cx="1368000" cy="895800"/>
          </a:xfrm>
          <a:prstGeom prst="leftArrow">
            <a:avLst>
              <a:gd name="adj1" fmla="val 64720"/>
              <a:gd name="adj2" fmla="val 65712"/>
            </a:avLst>
          </a:prstGeom>
          <a:solidFill>
            <a:srgbClr val="CC0000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g111b8fec330_0_24"/>
          <p:cNvSpPr/>
          <p:nvPr/>
        </p:nvSpPr>
        <p:spPr>
          <a:xfrm>
            <a:off x="1909575" y="6409650"/>
            <a:ext cx="3401400" cy="896700"/>
          </a:xfrm>
          <a:prstGeom prst="rect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g111b8fec330_0_113" descr="girasol-grises.png"/>
          <p:cNvPicPr preferRelativeResize="0"/>
          <p:nvPr/>
        </p:nvPicPr>
        <p:blipFill rotWithShape="1">
          <a:blip r:embed="rId3">
            <a:alphaModFix amt="40000"/>
          </a:blip>
          <a:srcRect r="34340" b="26275"/>
          <a:stretch/>
        </p:blipFill>
        <p:spPr>
          <a:xfrm>
            <a:off x="16403357" y="5022451"/>
            <a:ext cx="7984182" cy="873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g111b8fec330_0_113" descr="Image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31147" y="0"/>
            <a:ext cx="24446297" cy="14320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g111b8fec330_0_113"/>
          <p:cNvPicPr preferRelativeResize="0"/>
          <p:nvPr/>
        </p:nvPicPr>
        <p:blipFill rotWithShape="1">
          <a:blip r:embed="rId5">
            <a:alphaModFix/>
          </a:blip>
          <a:srcRect l="1460" t="16289" r="9492"/>
          <a:stretch/>
        </p:blipFill>
        <p:spPr>
          <a:xfrm>
            <a:off x="5915250" y="1789704"/>
            <a:ext cx="16156050" cy="1151947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g111b8fec330_0_113"/>
          <p:cNvSpPr/>
          <p:nvPr/>
        </p:nvSpPr>
        <p:spPr>
          <a:xfrm>
            <a:off x="310550" y="10979975"/>
            <a:ext cx="4495500" cy="24402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762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3400"/>
              <a:t>Luego de completar toda la información general, dar click al botón de </a:t>
            </a:r>
            <a:r>
              <a:rPr lang="es-CR" sz="3400" i="1"/>
              <a:t>“</a:t>
            </a:r>
            <a:r>
              <a:rPr lang="es-CR" sz="3400" b="1" i="1"/>
              <a:t>Guardar</a:t>
            </a:r>
            <a:r>
              <a:rPr lang="es-CR" sz="3400" i="1"/>
              <a:t>”</a:t>
            </a:r>
            <a:endParaRPr sz="3400" i="1"/>
          </a:p>
        </p:txBody>
      </p:sp>
      <p:sp>
        <p:nvSpPr>
          <p:cNvPr id="165" name="Google Shape;165;g111b8fec330_0_113"/>
          <p:cNvSpPr/>
          <p:nvPr/>
        </p:nvSpPr>
        <p:spPr>
          <a:xfrm>
            <a:off x="310550" y="4800625"/>
            <a:ext cx="4495500" cy="31851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762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3400"/>
              <a:t>En algunos apartados, se muestran círculos azules con ayuda para completar los campos</a:t>
            </a:r>
            <a:endParaRPr sz="2200"/>
          </a:p>
        </p:txBody>
      </p:sp>
      <p:sp>
        <p:nvSpPr>
          <p:cNvPr id="166" name="Google Shape;166;g111b8fec330_0_113"/>
          <p:cNvSpPr/>
          <p:nvPr/>
        </p:nvSpPr>
        <p:spPr>
          <a:xfrm>
            <a:off x="8946825" y="2329125"/>
            <a:ext cx="554400" cy="6210900"/>
          </a:xfrm>
          <a:prstGeom prst="rect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g111b8fec330_0_113"/>
          <p:cNvSpPr/>
          <p:nvPr/>
        </p:nvSpPr>
        <p:spPr>
          <a:xfrm>
            <a:off x="6026175" y="12606900"/>
            <a:ext cx="1552800" cy="813300"/>
          </a:xfrm>
          <a:prstGeom prst="rect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g111b8fec330_0_113"/>
          <p:cNvSpPr/>
          <p:nvPr/>
        </p:nvSpPr>
        <p:spPr>
          <a:xfrm>
            <a:off x="4944813" y="12606900"/>
            <a:ext cx="942600" cy="8133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0000"/>
          </a:solidFill>
          <a:ln w="952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g111b8fec330_0_113"/>
          <p:cNvSpPr/>
          <p:nvPr/>
        </p:nvSpPr>
        <p:spPr>
          <a:xfrm>
            <a:off x="4944813" y="5697950"/>
            <a:ext cx="942600" cy="8133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0000"/>
          </a:solidFill>
          <a:ln w="952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g111b8fec330_0_19" descr="girasol-grises.png"/>
          <p:cNvPicPr preferRelativeResize="0"/>
          <p:nvPr/>
        </p:nvPicPr>
        <p:blipFill rotWithShape="1">
          <a:blip r:embed="rId3">
            <a:alphaModFix amt="40000"/>
          </a:blip>
          <a:srcRect r="34340" b="26275"/>
          <a:stretch/>
        </p:blipFill>
        <p:spPr>
          <a:xfrm>
            <a:off x="16403357" y="5022451"/>
            <a:ext cx="7984182" cy="873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g111b8fec330_0_19" descr="Image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31147" y="0"/>
            <a:ext cx="24446297" cy="14320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g111b8fec330_0_19"/>
          <p:cNvPicPr preferRelativeResize="0"/>
          <p:nvPr/>
        </p:nvPicPr>
        <p:blipFill rotWithShape="1">
          <a:blip r:embed="rId5">
            <a:alphaModFix/>
          </a:blip>
          <a:srcRect r="44055"/>
          <a:stretch/>
        </p:blipFill>
        <p:spPr>
          <a:xfrm>
            <a:off x="6455749" y="358450"/>
            <a:ext cx="9947607" cy="1299912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g111b8fec330_0_19"/>
          <p:cNvSpPr/>
          <p:nvPr/>
        </p:nvSpPr>
        <p:spPr>
          <a:xfrm>
            <a:off x="702550" y="2348513"/>
            <a:ext cx="4140600" cy="33255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762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3000"/>
              <a:t> Debe completar y guardar la información general para que aparezcan las demás secciones del proyecto en el menú</a:t>
            </a:r>
            <a:endParaRPr>
              <a:solidFill>
                <a:srgbClr val="222222"/>
              </a:solidFill>
            </a:endParaRPr>
          </a:p>
        </p:txBody>
      </p:sp>
      <p:sp>
        <p:nvSpPr>
          <p:cNvPr id="153" name="Google Shape;153;g111b8fec330_0_19"/>
          <p:cNvSpPr/>
          <p:nvPr/>
        </p:nvSpPr>
        <p:spPr>
          <a:xfrm>
            <a:off x="6543750" y="3000374"/>
            <a:ext cx="9501300" cy="10357176"/>
          </a:xfrm>
          <a:prstGeom prst="rect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g111b8fec330_0_19"/>
          <p:cNvSpPr/>
          <p:nvPr/>
        </p:nvSpPr>
        <p:spPr>
          <a:xfrm>
            <a:off x="6543750" y="1035175"/>
            <a:ext cx="9429675" cy="536450"/>
          </a:xfrm>
          <a:prstGeom prst="rect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g111b8fec330_0_19"/>
          <p:cNvSpPr/>
          <p:nvPr/>
        </p:nvSpPr>
        <p:spPr>
          <a:xfrm rot="-2700000">
            <a:off x="5076277" y="2254908"/>
            <a:ext cx="1146362" cy="81373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0000"/>
          </a:solidFill>
          <a:ln w="952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g111b8fec330_0_19"/>
          <p:cNvSpPr/>
          <p:nvPr/>
        </p:nvSpPr>
        <p:spPr>
          <a:xfrm rot="1997950">
            <a:off x="5076241" y="4773625"/>
            <a:ext cx="1146426" cy="81368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C0000"/>
          </a:solidFill>
          <a:ln w="952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g111b8fec330_0_34" descr="girasol-grises.png"/>
          <p:cNvPicPr preferRelativeResize="0"/>
          <p:nvPr/>
        </p:nvPicPr>
        <p:blipFill rotWithShape="1">
          <a:blip r:embed="rId3">
            <a:alphaModFix amt="40000"/>
          </a:blip>
          <a:srcRect r="34340" b="26275"/>
          <a:stretch/>
        </p:blipFill>
        <p:spPr>
          <a:xfrm>
            <a:off x="16403357" y="5022451"/>
            <a:ext cx="7984182" cy="873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g111b8fec330_0_34" descr="Image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31147" y="0"/>
            <a:ext cx="24446297" cy="14320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g111b8fec330_0_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62512" y="4761075"/>
            <a:ext cx="21963925" cy="577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g111b8fec330_0_34"/>
          <p:cNvSpPr/>
          <p:nvPr/>
        </p:nvSpPr>
        <p:spPr>
          <a:xfrm>
            <a:off x="4231050" y="7385975"/>
            <a:ext cx="6802500" cy="36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g111b8fec330_0_34"/>
          <p:cNvSpPr/>
          <p:nvPr/>
        </p:nvSpPr>
        <p:spPr>
          <a:xfrm>
            <a:off x="1924732" y="2473827"/>
            <a:ext cx="6814662" cy="20462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762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3100" dirty="0"/>
              <a:t>Debe completar cada sección que aparece en el menú conforme avanza</a:t>
            </a:r>
            <a:endParaRPr sz="1500" dirty="0"/>
          </a:p>
        </p:txBody>
      </p:sp>
      <p:sp>
        <p:nvSpPr>
          <p:cNvPr id="179" name="Google Shape;179;g111b8fec330_0_34"/>
          <p:cNvSpPr/>
          <p:nvPr/>
        </p:nvSpPr>
        <p:spPr>
          <a:xfrm rot="10797664">
            <a:off x="348772" y="5276927"/>
            <a:ext cx="1324200" cy="923400"/>
          </a:xfrm>
          <a:prstGeom prst="leftArrow">
            <a:avLst>
              <a:gd name="adj1" fmla="val 64720"/>
              <a:gd name="adj2" fmla="val 65712"/>
            </a:avLst>
          </a:prstGeom>
          <a:solidFill>
            <a:srgbClr val="CC0000"/>
          </a:solidFill>
          <a:ln w="2857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g111b8fec330_0_34"/>
          <p:cNvSpPr/>
          <p:nvPr/>
        </p:nvSpPr>
        <p:spPr>
          <a:xfrm>
            <a:off x="1934901" y="5463526"/>
            <a:ext cx="21963924" cy="737250"/>
          </a:xfrm>
          <a:prstGeom prst="rect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g111b8fec330_0_34"/>
          <p:cNvSpPr/>
          <p:nvPr/>
        </p:nvSpPr>
        <p:spPr>
          <a:xfrm>
            <a:off x="5266225" y="6646575"/>
            <a:ext cx="6432900" cy="369600"/>
          </a:xfrm>
          <a:prstGeom prst="rect">
            <a:avLst/>
          </a:prstGeom>
          <a:solidFill>
            <a:srgbClr val="F8F9FA"/>
          </a:solidFill>
          <a:ln w="9525" cap="flat" cmpd="sng">
            <a:solidFill>
              <a:srgbClr val="F8F9F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EF6869D-5C25-4B55-8225-3D352777F9EE}"/>
              </a:ext>
            </a:extLst>
          </p:cNvPr>
          <p:cNvSpPr/>
          <p:nvPr/>
        </p:nvSpPr>
        <p:spPr>
          <a:xfrm>
            <a:off x="12944475" y="5022451"/>
            <a:ext cx="4972050" cy="36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g111b8fec330_0_34" descr="girasol-grises.png"/>
          <p:cNvPicPr preferRelativeResize="0"/>
          <p:nvPr/>
        </p:nvPicPr>
        <p:blipFill rotWithShape="1">
          <a:blip r:embed="rId3">
            <a:alphaModFix amt="40000"/>
          </a:blip>
          <a:srcRect r="34340" b="26275"/>
          <a:stretch/>
        </p:blipFill>
        <p:spPr>
          <a:xfrm>
            <a:off x="16403357" y="5022451"/>
            <a:ext cx="7984182" cy="873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g111b8fec330_0_34" descr="Image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31147" y="0"/>
            <a:ext cx="24446297" cy="14320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g111b8fec330_0_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72137" y="3475200"/>
            <a:ext cx="21963925" cy="577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g111b8fec330_0_34"/>
          <p:cNvSpPr/>
          <p:nvPr/>
        </p:nvSpPr>
        <p:spPr>
          <a:xfrm>
            <a:off x="4140675" y="6100100"/>
            <a:ext cx="6802500" cy="369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g111b8fec330_0_34"/>
          <p:cNvSpPr/>
          <p:nvPr/>
        </p:nvSpPr>
        <p:spPr>
          <a:xfrm>
            <a:off x="1872138" y="9555250"/>
            <a:ext cx="6814662" cy="20462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76200" cap="flat" cmpd="sng">
            <a:solidFill>
              <a:srgbClr val="0B53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3100" dirty="0"/>
              <a:t>Cada sección contienen módulos con datos para completar, debe dar </a:t>
            </a:r>
            <a:r>
              <a:rPr lang="es-CR" sz="3100" dirty="0" err="1"/>
              <a:t>click</a:t>
            </a:r>
            <a:r>
              <a:rPr lang="es-CR" sz="3100" dirty="0"/>
              <a:t> sobre cada uno de ellos para ingresar la información</a:t>
            </a:r>
            <a:endParaRPr sz="1500" dirty="0"/>
          </a:p>
        </p:txBody>
      </p:sp>
      <p:sp>
        <p:nvSpPr>
          <p:cNvPr id="179" name="Google Shape;179;g111b8fec330_0_34"/>
          <p:cNvSpPr/>
          <p:nvPr/>
        </p:nvSpPr>
        <p:spPr>
          <a:xfrm rot="10797664">
            <a:off x="547931" y="7448350"/>
            <a:ext cx="1324200" cy="923400"/>
          </a:xfrm>
          <a:prstGeom prst="leftArrow">
            <a:avLst>
              <a:gd name="adj1" fmla="val 64720"/>
              <a:gd name="adj2" fmla="val 65712"/>
            </a:avLst>
          </a:prstGeom>
          <a:solidFill>
            <a:srgbClr val="CC0000"/>
          </a:solidFill>
          <a:ln w="2857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g111b8fec330_0_34"/>
          <p:cNvSpPr/>
          <p:nvPr/>
        </p:nvSpPr>
        <p:spPr>
          <a:xfrm>
            <a:off x="1994138" y="6321925"/>
            <a:ext cx="21841800" cy="2927400"/>
          </a:xfrm>
          <a:prstGeom prst="rect">
            <a:avLst/>
          </a:prstGeom>
          <a:noFill/>
          <a:ln w="1143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g111b8fec330_0_34"/>
          <p:cNvSpPr/>
          <p:nvPr/>
        </p:nvSpPr>
        <p:spPr>
          <a:xfrm>
            <a:off x="5175850" y="5360700"/>
            <a:ext cx="6432900" cy="369600"/>
          </a:xfrm>
          <a:prstGeom prst="rect">
            <a:avLst/>
          </a:prstGeom>
          <a:solidFill>
            <a:srgbClr val="F8F9FA"/>
          </a:solidFill>
          <a:ln w="9525" cap="flat" cmpd="sng">
            <a:solidFill>
              <a:srgbClr val="F8F9F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EF6869D-5C25-4B55-8225-3D352777F9EE}"/>
              </a:ext>
            </a:extLst>
          </p:cNvPr>
          <p:cNvSpPr/>
          <p:nvPr/>
        </p:nvSpPr>
        <p:spPr>
          <a:xfrm>
            <a:off x="12944475" y="5022451"/>
            <a:ext cx="4972050" cy="36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071740519"/>
      </p:ext>
    </p:extLst>
  </p:cSld>
  <p:clrMapOvr>
    <a:masterClrMapping/>
  </p:clrMapOvr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397</Words>
  <Application>Microsoft Office PowerPoint</Application>
  <PresentationFormat>Personalizado</PresentationFormat>
  <Paragraphs>38</Paragraphs>
  <Slides>15</Slides>
  <Notes>15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8" baseType="lpstr">
      <vt:lpstr>Arial</vt:lpstr>
      <vt:lpstr>Helvetica Neue</vt:lpstr>
      <vt:lpstr>21_BasicWhite</vt:lpstr>
      <vt:lpstr> Guía para el registro de nuevas propuestas en SIPPRES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SIPPRES</dc:title>
  <dc:creator>Carlos</dc:creator>
  <cp:lastModifiedBy>UCR</cp:lastModifiedBy>
  <cp:revision>6</cp:revision>
  <dcterms:modified xsi:type="dcterms:W3CDTF">2022-10-24T22:11:16Z</dcterms:modified>
</cp:coreProperties>
</file>