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24384000" cy="13716000"/>
  <p:notesSz cx="6858000" cy="9144000"/>
  <p:embeddedFontLs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i+DlHfS4th1XaFt0P2ukuQedh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e27e174a9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10e27e174a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5e2767dcf_0_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15e2767dc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5e2767dcf_0_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115e2767dc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5e2767dcf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115e2767dc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5e2767dcf_0_2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115e2767dc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5e2767dcf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115e2767dc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5e2767dcf_0_2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115e2767dcf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5e2767dcf_0_2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115e2767dc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5e2767dcf_0_2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115e2767dcf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5e2767dcf_0_1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115e2767dcf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15e2767dcf_0_2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115e2767dcf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14e3587a13_0_1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114e3587a1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5c8bb3b10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135c8bb3b1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5c8bb3b10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135c8bb3b1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5e2767dcf_0_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15e2767dc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5e2767dcf_0_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115e2767dc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5e2767dcf_0_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115e2767dc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laración">
  <p:cSld name="Declaració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cho (grande)">
  <p:cSld name="Hecho (grande)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">
  <p:cSld name="Cit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fotos">
  <p:cSld name="3 foto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0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viñetas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">
  <p:cSld name="Título y fo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 alternativa">
  <p:cSld name="Título y foto alternativ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ñetas">
  <p:cSld name="Viñeta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 y foto">
  <p:cSld name="Título, viñetas y f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título">
  <p:cSld name="Sólo títu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vinv.ucr.ac.cr/sigpro/web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SwYC_XFa8k&amp;t=1s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girasol-grises.png"/>
          <p:cNvPicPr preferRelativeResize="0"/>
          <p:nvPr/>
        </p:nvPicPr>
        <p:blipFill rotWithShape="1">
          <a:blip r:embed="rId3">
            <a:alphaModFix amt="40000"/>
          </a:blip>
          <a:srcRect b="49898"/>
          <a:stretch/>
        </p:blipFill>
        <p:spPr>
          <a:xfrm>
            <a:off x="648196" y="8450751"/>
            <a:ext cx="10858608" cy="530200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/>
          <p:nvPr/>
        </p:nvSpPr>
        <p:spPr>
          <a:xfrm>
            <a:off x="19895507" y="-33171"/>
            <a:ext cx="4522039" cy="13751046"/>
          </a:xfrm>
          <a:prstGeom prst="rect">
            <a:avLst/>
          </a:prstGeom>
          <a:solidFill>
            <a:srgbClr val="21B9ED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"/>
          <p:cNvSpPr txBox="1">
            <a:spLocks noGrp="1"/>
          </p:cNvSpPr>
          <p:nvPr>
            <p:ph type="ctrTitle" idx="4294967295"/>
          </p:nvPr>
        </p:nvSpPr>
        <p:spPr>
          <a:xfrm>
            <a:off x="1660686" y="4762893"/>
            <a:ext cx="17906100" cy="4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B9ED"/>
              </a:buClr>
              <a:buSzPts val="9939"/>
              <a:buFont typeface="Arial"/>
              <a:buNone/>
            </a:pPr>
            <a:endParaRPr sz="9939" b="0" i="0" u="none" strike="noStrike" cap="none">
              <a:solidFill>
                <a:srgbClr val="21B9E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B9ED"/>
              </a:buClr>
              <a:buSzPts val="9939"/>
              <a:buFont typeface="Arial"/>
              <a:buNone/>
            </a:pPr>
            <a:r>
              <a:rPr lang="es-CR" sz="9939" b="0" i="0" u="none" strike="noStrike" cap="none">
                <a:solidFill>
                  <a:srgbClr val="21B9ED"/>
                </a:solidFill>
                <a:latin typeface="Arial"/>
                <a:ea typeface="Arial"/>
                <a:cs typeface="Arial"/>
                <a:sym typeface="Arial"/>
              </a:rPr>
              <a:t>Guía para </a:t>
            </a:r>
            <a:r>
              <a:rPr lang="es-CR" sz="9939" b="0">
                <a:solidFill>
                  <a:srgbClr val="21B9ED"/>
                </a:solidFill>
                <a:latin typeface="Arial"/>
                <a:ea typeface="Arial"/>
                <a:cs typeface="Arial"/>
                <a:sym typeface="Arial"/>
              </a:rPr>
              <a:t>la elaboración de informes en</a:t>
            </a:r>
            <a:r>
              <a:rPr lang="es-CR" sz="9939" b="0" i="0" u="none" strike="noStrike" cap="none">
                <a:solidFill>
                  <a:srgbClr val="21B9ED"/>
                </a:solidFill>
                <a:latin typeface="Arial"/>
                <a:ea typeface="Arial"/>
                <a:cs typeface="Arial"/>
                <a:sym typeface="Arial"/>
              </a:rPr>
              <a:t> SIGPRO</a:t>
            </a:r>
            <a:endParaRPr sz="9939" b="0" i="0" u="none" strike="noStrike" cap="none">
              <a:solidFill>
                <a:srgbClr val="21B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0861" y="794154"/>
            <a:ext cx="4522038" cy="156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 descr="Imag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276" y="880275"/>
            <a:ext cx="3921648" cy="147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10e27e174a9_0_5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0e27e174a9_0_5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799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0e27e174a9_0_5"/>
          <p:cNvSpPr/>
          <p:nvPr/>
        </p:nvSpPr>
        <p:spPr>
          <a:xfrm>
            <a:off x="5803300" y="1492075"/>
            <a:ext cx="12443700" cy="27009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Pestaña cuatro, se visualizará la metodología.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Podrá realizar anotaciones al final de la página si es requerido.</a:t>
            </a:r>
            <a:endParaRPr sz="3000"/>
          </a:p>
        </p:txBody>
      </p:sp>
      <p:pic>
        <p:nvPicPr>
          <p:cNvPr id="178" name="Google Shape;178;g10e27e174a9_0_5"/>
          <p:cNvPicPr preferRelativeResize="0"/>
          <p:nvPr/>
        </p:nvPicPr>
        <p:blipFill rotWithShape="1">
          <a:blip r:embed="rId5">
            <a:alphaModFix/>
          </a:blip>
          <a:srcRect b="70912"/>
          <a:stretch/>
        </p:blipFill>
        <p:spPr>
          <a:xfrm>
            <a:off x="4918425" y="5022452"/>
            <a:ext cx="13033875" cy="27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0e27e174a9_0_5"/>
          <p:cNvSpPr/>
          <p:nvPr/>
        </p:nvSpPr>
        <p:spPr>
          <a:xfrm>
            <a:off x="9871500" y="6575400"/>
            <a:ext cx="614400" cy="5652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10e27e174a9_0_5"/>
          <p:cNvSpPr/>
          <p:nvPr/>
        </p:nvSpPr>
        <p:spPr>
          <a:xfrm rot="10800000">
            <a:off x="4193313" y="7277963"/>
            <a:ext cx="1668300" cy="889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115e2767dcf_0_83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15e2767dcf_0_83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15e2767dcf_0_83"/>
          <p:cNvSpPr/>
          <p:nvPr/>
        </p:nvSpPr>
        <p:spPr>
          <a:xfrm>
            <a:off x="5865213" y="2277875"/>
            <a:ext cx="12293700" cy="19173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Pestaña cinco, se presenta la población de estudio. 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Puede agregar anotaciones al final.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115e2767dcf_0_83"/>
          <p:cNvPicPr preferRelativeResize="0"/>
          <p:nvPr/>
        </p:nvPicPr>
        <p:blipFill rotWithShape="1">
          <a:blip r:embed="rId5">
            <a:alphaModFix/>
          </a:blip>
          <a:srcRect l="5590" r="8135" b="70912"/>
          <a:stretch/>
        </p:blipFill>
        <p:spPr>
          <a:xfrm>
            <a:off x="5921625" y="5371150"/>
            <a:ext cx="12180875" cy="29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15e2767dcf_0_83"/>
          <p:cNvSpPr/>
          <p:nvPr/>
        </p:nvSpPr>
        <p:spPr>
          <a:xfrm>
            <a:off x="11018575" y="7035363"/>
            <a:ext cx="630300" cy="5547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15e2767dcf_0_83"/>
          <p:cNvSpPr/>
          <p:nvPr/>
        </p:nvSpPr>
        <p:spPr>
          <a:xfrm rot="10800000">
            <a:off x="4722763" y="7590063"/>
            <a:ext cx="1668300" cy="889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15e2767dcf_0_92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15e2767dcf_0_9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15e2767dcf_0_92"/>
          <p:cNvSpPr/>
          <p:nvPr/>
        </p:nvSpPr>
        <p:spPr>
          <a:xfrm>
            <a:off x="5534100" y="1539850"/>
            <a:ext cx="13315800" cy="17523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Pestaña seis, se mostrará todo lo referente a los convenios externos vinculados a la investigación.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115e2767dcf_0_92"/>
          <p:cNvPicPr preferRelativeResize="0"/>
          <p:nvPr/>
        </p:nvPicPr>
        <p:blipFill rotWithShape="1">
          <a:blip r:embed="rId5">
            <a:alphaModFix/>
          </a:blip>
          <a:srcRect l="5254" r="6732"/>
          <a:stretch/>
        </p:blipFill>
        <p:spPr>
          <a:xfrm>
            <a:off x="3702375" y="3658500"/>
            <a:ext cx="16485900" cy="61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115e2767dcf_0_92"/>
          <p:cNvSpPr/>
          <p:nvPr/>
        </p:nvSpPr>
        <p:spPr>
          <a:xfrm>
            <a:off x="11271225" y="5940200"/>
            <a:ext cx="630300" cy="7044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15e2767dcf_0_92"/>
          <p:cNvSpPr/>
          <p:nvPr/>
        </p:nvSpPr>
        <p:spPr>
          <a:xfrm rot="5400000">
            <a:off x="3161775" y="6677750"/>
            <a:ext cx="815700" cy="1248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115e2767dcf_0_97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15e2767dcf_0_97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15e2767dcf_0_97"/>
          <p:cNvSpPr/>
          <p:nvPr/>
        </p:nvSpPr>
        <p:spPr>
          <a:xfrm>
            <a:off x="5571225" y="1571000"/>
            <a:ext cx="13549200" cy="17544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Pestaña siete, se observan los objetivos (General y específicos)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Puede realizar las anotaciones relacionadas al objetivo general</a:t>
            </a:r>
            <a:endParaRPr sz="3000"/>
          </a:p>
        </p:txBody>
      </p:sp>
      <p:pic>
        <p:nvPicPr>
          <p:cNvPr id="208" name="Google Shape;208;g115e2767dcf_0_97"/>
          <p:cNvPicPr preferRelativeResize="0"/>
          <p:nvPr/>
        </p:nvPicPr>
        <p:blipFill rotWithShape="1">
          <a:blip r:embed="rId5">
            <a:alphaModFix/>
          </a:blip>
          <a:srcRect l="8326" r="9396"/>
          <a:stretch/>
        </p:blipFill>
        <p:spPr>
          <a:xfrm>
            <a:off x="6202863" y="3792525"/>
            <a:ext cx="13365599" cy="793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115e2767dcf_0_97"/>
          <p:cNvSpPr/>
          <p:nvPr/>
        </p:nvSpPr>
        <p:spPr>
          <a:xfrm>
            <a:off x="12894013" y="5719775"/>
            <a:ext cx="561000" cy="7044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15e2767dcf_0_97"/>
          <p:cNvSpPr/>
          <p:nvPr/>
        </p:nvSpPr>
        <p:spPr>
          <a:xfrm rot="10800000">
            <a:off x="4522288" y="6724650"/>
            <a:ext cx="1297500" cy="704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115e2767dcf_0_206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15e2767dcf_0_206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15e2767dcf_0_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9437" y="1923800"/>
            <a:ext cx="12103175" cy="109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15e2767dcf_0_206"/>
          <p:cNvSpPr/>
          <p:nvPr/>
        </p:nvSpPr>
        <p:spPr>
          <a:xfrm>
            <a:off x="999225" y="4562275"/>
            <a:ext cx="7058100" cy="2741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Debe completar todos los campos, desde los avances, las limitaciones y el plan de acción para cada uno de los objetivos específicos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15e2767dcf_0_206"/>
          <p:cNvSpPr/>
          <p:nvPr/>
        </p:nvSpPr>
        <p:spPr>
          <a:xfrm>
            <a:off x="8422238" y="5616125"/>
            <a:ext cx="1742400" cy="92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15e2767dcf_0_206"/>
          <p:cNvSpPr/>
          <p:nvPr/>
        </p:nvSpPr>
        <p:spPr>
          <a:xfrm>
            <a:off x="10888438" y="3501550"/>
            <a:ext cx="11545200" cy="90447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115e2767dcf_0_8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15e2767dcf_0_8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15e2767dcf_0_8"/>
          <p:cNvSpPr/>
          <p:nvPr/>
        </p:nvSpPr>
        <p:spPr>
          <a:xfrm>
            <a:off x="943900" y="2469163"/>
            <a:ext cx="4710900" cy="20490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Pestaña ocho,se desplegará el cronograma.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15e2767dcf_0_8"/>
          <p:cNvSpPr/>
          <p:nvPr/>
        </p:nvSpPr>
        <p:spPr>
          <a:xfrm>
            <a:off x="15606575" y="6561450"/>
            <a:ext cx="1519800" cy="889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g115e2767dcf_0_8"/>
          <p:cNvPicPr preferRelativeResize="0"/>
          <p:nvPr/>
        </p:nvPicPr>
        <p:blipFill rotWithShape="1">
          <a:blip r:embed="rId5">
            <a:alphaModFix/>
          </a:blip>
          <a:srcRect l="3862" r="3501" b="75724"/>
          <a:stretch/>
        </p:blipFill>
        <p:spPr>
          <a:xfrm>
            <a:off x="7390050" y="1107712"/>
            <a:ext cx="11191125" cy="47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15e2767dcf_0_8"/>
          <p:cNvPicPr preferRelativeResize="0"/>
          <p:nvPr/>
        </p:nvPicPr>
        <p:blipFill rotWithShape="1">
          <a:blip r:embed="rId5">
            <a:alphaModFix/>
          </a:blip>
          <a:srcRect l="3088" t="60721" r="3023"/>
          <a:stretch/>
        </p:blipFill>
        <p:spPr>
          <a:xfrm>
            <a:off x="7390050" y="5827998"/>
            <a:ext cx="11191125" cy="761870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15e2767dcf_0_8"/>
          <p:cNvSpPr/>
          <p:nvPr/>
        </p:nvSpPr>
        <p:spPr>
          <a:xfrm>
            <a:off x="7523500" y="11320150"/>
            <a:ext cx="3888000" cy="13155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15e2767dcf_0_8"/>
          <p:cNvSpPr/>
          <p:nvPr/>
        </p:nvSpPr>
        <p:spPr>
          <a:xfrm>
            <a:off x="521050" y="10316750"/>
            <a:ext cx="5217000" cy="24435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 dirty="0"/>
              <a:t>Aquí tendrá la opción de indicar si </a:t>
            </a:r>
            <a:r>
              <a:rPr lang="es-CR" sz="3000" dirty="0" smtClean="0"/>
              <a:t>solicitó </a:t>
            </a:r>
            <a:r>
              <a:rPr lang="es-CR" sz="3000" dirty="0"/>
              <a:t>presupuesto y/o </a:t>
            </a:r>
            <a:r>
              <a:rPr lang="es-CR" sz="3000" dirty="0" smtClean="0"/>
              <a:t>solicitará ampliación </a:t>
            </a:r>
            <a:r>
              <a:rPr lang="es-CR" sz="3000" dirty="0" smtClean="0"/>
              <a:t>para el próximo periodo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15e2767dcf_0_8"/>
          <p:cNvSpPr/>
          <p:nvPr/>
        </p:nvSpPr>
        <p:spPr>
          <a:xfrm>
            <a:off x="5926363" y="11533000"/>
            <a:ext cx="1408800" cy="88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15e2767dcf_0_8"/>
          <p:cNvSpPr/>
          <p:nvPr/>
        </p:nvSpPr>
        <p:spPr>
          <a:xfrm>
            <a:off x="6114688" y="3270300"/>
            <a:ext cx="1408800" cy="88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15e2767dcf_0_8"/>
          <p:cNvSpPr/>
          <p:nvPr/>
        </p:nvSpPr>
        <p:spPr>
          <a:xfrm>
            <a:off x="13478000" y="2595075"/>
            <a:ext cx="481800" cy="5919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115e2767dcf_0_240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15e2767dcf_0_240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15e2767dcf_0_240"/>
          <p:cNvPicPr preferRelativeResize="0"/>
          <p:nvPr/>
        </p:nvPicPr>
        <p:blipFill rotWithShape="1">
          <a:blip r:embed="rId5">
            <a:alphaModFix/>
          </a:blip>
          <a:srcRect l="6377" r="6377"/>
          <a:stretch/>
        </p:blipFill>
        <p:spPr>
          <a:xfrm>
            <a:off x="5866500" y="3790675"/>
            <a:ext cx="13380050" cy="87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15e2767dcf_0_240"/>
          <p:cNvSpPr/>
          <p:nvPr/>
        </p:nvSpPr>
        <p:spPr>
          <a:xfrm>
            <a:off x="13699850" y="5715475"/>
            <a:ext cx="481800" cy="5919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115e2767dcf_0_240"/>
          <p:cNvSpPr/>
          <p:nvPr/>
        </p:nvSpPr>
        <p:spPr>
          <a:xfrm>
            <a:off x="4147525" y="1642200"/>
            <a:ext cx="16357800" cy="1898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 dirty="0"/>
              <a:t>Pestaña </a:t>
            </a:r>
            <a:r>
              <a:rPr lang="es-CR" sz="3000" dirty="0" smtClean="0"/>
              <a:t>nueve, transferencia </a:t>
            </a:r>
            <a:r>
              <a:rPr lang="es-CR" sz="3000" dirty="0"/>
              <a:t>de resultados del </a:t>
            </a:r>
            <a:r>
              <a:rPr lang="es-CR" sz="3000" b="1" i="1" dirty="0"/>
              <a:t>Repositorio Institucional </a:t>
            </a:r>
            <a:r>
              <a:rPr lang="es-CR" sz="3000" b="1" i="1" dirty="0" err="1"/>
              <a:t>Kérwá</a:t>
            </a:r>
            <a:r>
              <a:rPr lang="es-CR" sz="3000" b="1" i="1" dirty="0"/>
              <a:t> </a:t>
            </a:r>
            <a:endParaRPr sz="3000" b="1" i="1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45" name="Google Shape;245;g115e2767dcf_0_240"/>
          <p:cNvSpPr/>
          <p:nvPr/>
        </p:nvSpPr>
        <p:spPr>
          <a:xfrm rot="10800000">
            <a:off x="4653563" y="6413100"/>
            <a:ext cx="1398600" cy="889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115e2767dcf_0_256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15e2767dcf_0_256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15e2767dcf_0_256"/>
          <p:cNvPicPr preferRelativeResize="0"/>
          <p:nvPr/>
        </p:nvPicPr>
        <p:blipFill rotWithShape="1">
          <a:blip r:embed="rId5">
            <a:alphaModFix/>
          </a:blip>
          <a:srcRect l="8010" r="8552"/>
          <a:stretch/>
        </p:blipFill>
        <p:spPr>
          <a:xfrm>
            <a:off x="6531912" y="3798525"/>
            <a:ext cx="12514601" cy="84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115e2767dcf_0_256"/>
          <p:cNvSpPr/>
          <p:nvPr/>
        </p:nvSpPr>
        <p:spPr>
          <a:xfrm>
            <a:off x="14310488" y="5530175"/>
            <a:ext cx="600900" cy="6603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15e2767dcf_0_256"/>
          <p:cNvSpPr/>
          <p:nvPr/>
        </p:nvSpPr>
        <p:spPr>
          <a:xfrm>
            <a:off x="6004925" y="1629500"/>
            <a:ext cx="13041600" cy="1952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Pestaña diez, en este espacio puede agregar las dificultades encontradas en la investigación.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15e2767dcf_0_256"/>
          <p:cNvSpPr/>
          <p:nvPr/>
        </p:nvSpPr>
        <p:spPr>
          <a:xfrm rot="10800000">
            <a:off x="5337475" y="6261450"/>
            <a:ext cx="1398600" cy="889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115e2767dcf_0_261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15e2767dcf_0_261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115e2767dcf_0_261"/>
          <p:cNvPicPr preferRelativeResize="0"/>
          <p:nvPr/>
        </p:nvPicPr>
        <p:blipFill rotWithShape="1">
          <a:blip r:embed="rId5">
            <a:alphaModFix/>
          </a:blip>
          <a:srcRect l="9099" r="9506" b="16902"/>
          <a:stretch/>
        </p:blipFill>
        <p:spPr>
          <a:xfrm>
            <a:off x="6927500" y="4228175"/>
            <a:ext cx="12292950" cy="76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15e2767dcf_0_261"/>
          <p:cNvSpPr/>
          <p:nvPr/>
        </p:nvSpPr>
        <p:spPr>
          <a:xfrm>
            <a:off x="6678900" y="1790150"/>
            <a:ext cx="12424800" cy="19356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Pestaña once, se presenta la ejecución presupuestaria.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15e2767dcf_0_261"/>
          <p:cNvSpPr/>
          <p:nvPr/>
        </p:nvSpPr>
        <p:spPr>
          <a:xfrm>
            <a:off x="15153600" y="6046675"/>
            <a:ext cx="630300" cy="6303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15e2767dcf_0_261"/>
          <p:cNvSpPr/>
          <p:nvPr/>
        </p:nvSpPr>
        <p:spPr>
          <a:xfrm rot="10800000">
            <a:off x="5604500" y="6756500"/>
            <a:ext cx="1323000" cy="926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115e2767dcf_0_170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115e2767dcf_0_170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115e2767dcf_0_170"/>
          <p:cNvPicPr preferRelativeResize="0"/>
          <p:nvPr/>
        </p:nvPicPr>
        <p:blipFill rotWithShape="1">
          <a:blip r:embed="rId5">
            <a:alphaModFix/>
          </a:blip>
          <a:srcRect l="2534" t="81523"/>
          <a:stretch/>
        </p:blipFill>
        <p:spPr>
          <a:xfrm>
            <a:off x="5988375" y="5847075"/>
            <a:ext cx="13679326" cy="12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15e2767dcf_0_170"/>
          <p:cNvSpPr/>
          <p:nvPr/>
        </p:nvSpPr>
        <p:spPr>
          <a:xfrm>
            <a:off x="7220375" y="2484850"/>
            <a:ext cx="11549700" cy="2459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Recuerde guardar los cambios al final de cada página.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15e2767dcf_0_170"/>
          <p:cNvSpPr/>
          <p:nvPr/>
        </p:nvSpPr>
        <p:spPr>
          <a:xfrm>
            <a:off x="20082750" y="5976250"/>
            <a:ext cx="1752300" cy="889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115e2767dcf_0_170"/>
          <p:cNvSpPr/>
          <p:nvPr/>
        </p:nvSpPr>
        <p:spPr>
          <a:xfrm>
            <a:off x="16523400" y="5976250"/>
            <a:ext cx="3144300" cy="8898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2" b="26273"/>
          <a:stretch/>
        </p:blipFill>
        <p:spPr>
          <a:xfrm>
            <a:off x="16403357" y="5022451"/>
            <a:ext cx="7984181" cy="873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294" cy="1432081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/>
        </p:nvSpPr>
        <p:spPr>
          <a:xfrm>
            <a:off x="1478825" y="1887675"/>
            <a:ext cx="217386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s-C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Ingrese a la dirección </a:t>
            </a:r>
            <a:r>
              <a:rPr lang="es-CR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https://vinv.ucr.ac.cr/sigpro/web/</a:t>
            </a:r>
            <a:r>
              <a:rPr lang="es-C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1625" y="3459375"/>
            <a:ext cx="21313002" cy="74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115e2767dcf_0_287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115e2767dcf_0_287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5760" y="-12"/>
            <a:ext cx="24446300" cy="143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115e2767dcf_0_287"/>
          <p:cNvPicPr preferRelativeResize="0"/>
          <p:nvPr/>
        </p:nvPicPr>
        <p:blipFill rotWithShape="1">
          <a:blip r:embed="rId5">
            <a:alphaModFix/>
          </a:blip>
          <a:srcRect l="4833" r="6639"/>
          <a:stretch/>
        </p:blipFill>
        <p:spPr>
          <a:xfrm>
            <a:off x="6617950" y="1548625"/>
            <a:ext cx="10898874" cy="113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115e2767dcf_0_287"/>
          <p:cNvSpPr/>
          <p:nvPr/>
        </p:nvSpPr>
        <p:spPr>
          <a:xfrm>
            <a:off x="14273425" y="2958275"/>
            <a:ext cx="667200" cy="6672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15e2767dcf_0_287"/>
          <p:cNvSpPr/>
          <p:nvPr/>
        </p:nvSpPr>
        <p:spPr>
          <a:xfrm>
            <a:off x="579100" y="3121425"/>
            <a:ext cx="4858500" cy="30405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Pestaña doce, podrá incluir las conclusiones de su informe y adjuntar las referencias bibliográficas y anexos.</a:t>
            </a:r>
            <a:endParaRPr sz="3000"/>
          </a:p>
        </p:txBody>
      </p:sp>
      <p:sp>
        <p:nvSpPr>
          <p:cNvPr id="285" name="Google Shape;285;g115e2767dcf_0_287"/>
          <p:cNvSpPr/>
          <p:nvPr/>
        </p:nvSpPr>
        <p:spPr>
          <a:xfrm>
            <a:off x="18917725" y="10661125"/>
            <a:ext cx="5124900" cy="22446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Recuerde guardar los cambios y enviar el informe.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115e2767dcf_0_287"/>
          <p:cNvSpPr/>
          <p:nvPr/>
        </p:nvSpPr>
        <p:spPr>
          <a:xfrm>
            <a:off x="17646138" y="12158900"/>
            <a:ext cx="1029300" cy="66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15e2767dcf_0_287"/>
          <p:cNvSpPr/>
          <p:nvPr/>
        </p:nvSpPr>
        <p:spPr>
          <a:xfrm>
            <a:off x="13717275" y="12225725"/>
            <a:ext cx="3484800" cy="6672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115e2767dcf_0_287"/>
          <p:cNvSpPr/>
          <p:nvPr/>
        </p:nvSpPr>
        <p:spPr>
          <a:xfrm>
            <a:off x="1665950" y="9839525"/>
            <a:ext cx="3671700" cy="22446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En este espacio debe agregar el informe en formato INIE</a:t>
            </a:r>
            <a:endParaRPr sz="3000"/>
          </a:p>
        </p:txBody>
      </p:sp>
      <p:sp>
        <p:nvSpPr>
          <p:cNvPr id="289" name="Google Shape;289;g115e2767dcf_0_287"/>
          <p:cNvSpPr/>
          <p:nvPr/>
        </p:nvSpPr>
        <p:spPr>
          <a:xfrm>
            <a:off x="7406700" y="10897150"/>
            <a:ext cx="2286000" cy="5631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15e2767dcf_0_287"/>
          <p:cNvSpPr/>
          <p:nvPr/>
        </p:nvSpPr>
        <p:spPr>
          <a:xfrm rot="10800000">
            <a:off x="6001438" y="10897150"/>
            <a:ext cx="1029300" cy="66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15e2767dcf_0_287"/>
          <p:cNvSpPr/>
          <p:nvPr/>
        </p:nvSpPr>
        <p:spPr>
          <a:xfrm rot="10800000">
            <a:off x="6001438" y="3625475"/>
            <a:ext cx="1029300" cy="66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114e3587a13_0_102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14e3587a13_0_102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50" y="0"/>
            <a:ext cx="24446297" cy="1371599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14e3587a13_0_102"/>
          <p:cNvSpPr txBox="1"/>
          <p:nvPr/>
        </p:nvSpPr>
        <p:spPr>
          <a:xfrm>
            <a:off x="1519875" y="2780250"/>
            <a:ext cx="139014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lang="es-CR"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Referencia bibliográficas</a:t>
            </a:r>
            <a:endParaRPr sz="5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114e3587a13_0_102"/>
          <p:cNvSpPr txBox="1"/>
          <p:nvPr/>
        </p:nvSpPr>
        <p:spPr>
          <a:xfrm>
            <a:off x="852625" y="5115700"/>
            <a:ext cx="227241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Vicerrectoría de Investigación de la Universidad de Costa Rica. (201</a:t>
            </a:r>
            <a:r>
              <a:rPr lang="es-CR" sz="3600"/>
              <a:t>9</a:t>
            </a:r>
            <a:r>
              <a:rPr lang="es-C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R" sz="3600"/>
              <a:t>3</a:t>
            </a:r>
            <a:r>
              <a:rPr lang="es-C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CR" sz="3600"/>
              <a:t>agosto</a:t>
            </a:r>
            <a:r>
              <a:rPr lang="es-C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r>
              <a:rPr lang="es-CR" sz="3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Guía para la elaboración de informes en el </a:t>
            </a:r>
            <a:r>
              <a:rPr lang="es-CR" sz="3600" i="1"/>
              <a:t>S</a:t>
            </a:r>
            <a:r>
              <a:rPr lang="es-CR" sz="3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istema SIGPRO</a:t>
            </a:r>
            <a:r>
              <a:rPr lang="es-CR" sz="3600"/>
              <a:t>[Vídeo].Youtube.</a:t>
            </a:r>
            <a:r>
              <a:rPr lang="es-CR" sz="3600" u="sng">
                <a:solidFill>
                  <a:schemeClr val="hlink"/>
                </a:solidFill>
                <a:hlinkClick r:id="rId5"/>
              </a:rPr>
              <a:t>https://www.youtube.com/watch?v=4SwYC_XFa8k&amp;t=1s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R" sz="3600"/>
              <a:t> 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 descr="Fachada_INIE.jpg"/>
          <p:cNvPicPr preferRelativeResize="0"/>
          <p:nvPr/>
        </p:nvPicPr>
        <p:blipFill rotWithShape="1">
          <a:blip r:embed="rId3">
            <a:alphaModFix/>
          </a:blip>
          <a:srcRect l="13608" t="1276" r="1546" b="1274"/>
          <a:stretch/>
        </p:blipFill>
        <p:spPr>
          <a:xfrm>
            <a:off x="6388679" y="-40156"/>
            <a:ext cx="18022313" cy="1379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/>
          <p:nvPr/>
        </p:nvSpPr>
        <p:spPr>
          <a:xfrm>
            <a:off x="-50451" y="-17523"/>
            <a:ext cx="6477478" cy="13751046"/>
          </a:xfrm>
          <a:prstGeom prst="rect">
            <a:avLst/>
          </a:prstGeom>
          <a:solidFill>
            <a:srgbClr val="21B9ED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6" name="Google Shape;306;p16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520" y="812671"/>
            <a:ext cx="4549536" cy="109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6" descr="Imag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307" y="9755837"/>
            <a:ext cx="1007261" cy="329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6"/>
          <p:cNvSpPr txBox="1"/>
          <p:nvPr/>
        </p:nvSpPr>
        <p:spPr>
          <a:xfrm>
            <a:off x="1834636" y="9922277"/>
            <a:ext cx="2400124" cy="7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</a:pPr>
            <a:r>
              <a:rPr lang="es-CR" sz="3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2511-1412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6"/>
          <p:cNvSpPr txBox="1"/>
          <p:nvPr/>
        </p:nvSpPr>
        <p:spPr>
          <a:xfrm>
            <a:off x="1834636" y="11051176"/>
            <a:ext cx="3967633" cy="7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</a:pPr>
            <a:r>
              <a:rPr lang="es-CR" sz="3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inie@ucr.ac.cr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6"/>
          <p:cNvSpPr txBox="1"/>
          <p:nvPr/>
        </p:nvSpPr>
        <p:spPr>
          <a:xfrm>
            <a:off x="1834636" y="11942611"/>
            <a:ext cx="3804010" cy="124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63"/>
              <a:buFont typeface="Arial"/>
              <a:buNone/>
            </a:pPr>
            <a:r>
              <a:rPr lang="es-CR" sz="36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 Pedro, UCR.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78"/>
              <a:buFont typeface="Arial"/>
              <a:buNone/>
            </a:pPr>
            <a:r>
              <a:rPr lang="es-CR" sz="217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Ciudad de la Investigación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2" b="26273"/>
          <a:stretch/>
        </p:blipFill>
        <p:spPr>
          <a:xfrm>
            <a:off x="16403357" y="5022451"/>
            <a:ext cx="7984181" cy="873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4446294" cy="1432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5250" y="2625888"/>
            <a:ext cx="22534676" cy="90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/>
          <p:nvPr/>
        </p:nvSpPr>
        <p:spPr>
          <a:xfrm>
            <a:off x="12483750" y="834350"/>
            <a:ext cx="6596100" cy="25890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Usuarios Registrados, ingrese con el usuario y contraseña institucional, debe seleccionar la opción </a:t>
            </a:r>
            <a:r>
              <a:rPr lang="es-CR" sz="3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“Investigador”.</a:t>
            </a:r>
            <a:endParaRPr sz="3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 rot="5400000">
            <a:off x="17358775" y="3207650"/>
            <a:ext cx="1171200" cy="1602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18928825" y="5022450"/>
            <a:ext cx="4740900" cy="1706100"/>
          </a:xfrm>
          <a:prstGeom prst="rect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7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2" b="26273"/>
          <a:stretch/>
        </p:blipFill>
        <p:spPr>
          <a:xfrm>
            <a:off x="16403357" y="5022451"/>
            <a:ext cx="7984181" cy="873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7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229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/>
          <p:nvPr/>
        </p:nvSpPr>
        <p:spPr>
          <a:xfrm>
            <a:off x="5304700" y="1634675"/>
            <a:ext cx="13427700" cy="14919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Encontrará  información relacionad</a:t>
            </a:r>
            <a:r>
              <a:rPr lang="es-CR" sz="3000"/>
              <a:t>a con su perfil de investigación.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7937150" y="5523325"/>
            <a:ext cx="31140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6572075" y="11178850"/>
            <a:ext cx="16311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6572075" y="10210900"/>
            <a:ext cx="16311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6393125" y="9242950"/>
            <a:ext cx="16311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1613" y="3440275"/>
            <a:ext cx="18980773" cy="816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135c8bb3b10_0_3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35c8bb3b10_0_3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229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35c8bb3b10_0_3"/>
          <p:cNvSpPr/>
          <p:nvPr/>
        </p:nvSpPr>
        <p:spPr>
          <a:xfrm>
            <a:off x="7937150" y="5523325"/>
            <a:ext cx="31140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35c8bb3b10_0_3"/>
          <p:cNvSpPr/>
          <p:nvPr/>
        </p:nvSpPr>
        <p:spPr>
          <a:xfrm>
            <a:off x="6572075" y="11178850"/>
            <a:ext cx="16311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35c8bb3b10_0_3"/>
          <p:cNvSpPr/>
          <p:nvPr/>
        </p:nvSpPr>
        <p:spPr>
          <a:xfrm>
            <a:off x="6572075" y="10210900"/>
            <a:ext cx="16311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35c8bb3b10_0_3"/>
          <p:cNvSpPr/>
          <p:nvPr/>
        </p:nvSpPr>
        <p:spPr>
          <a:xfrm>
            <a:off x="6393125" y="9242950"/>
            <a:ext cx="16311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g135c8bb3b10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0163" y="2342275"/>
            <a:ext cx="18980773" cy="816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35c8bb3b10_0_3"/>
          <p:cNvSpPr/>
          <p:nvPr/>
        </p:nvSpPr>
        <p:spPr>
          <a:xfrm>
            <a:off x="7031550" y="8854050"/>
            <a:ext cx="11358000" cy="7692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35c8bb3b10_0_3"/>
          <p:cNvSpPr/>
          <p:nvPr/>
        </p:nvSpPr>
        <p:spPr>
          <a:xfrm>
            <a:off x="330700" y="7746150"/>
            <a:ext cx="4593600" cy="22209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Debe seleccionar el proyecto en el que desea completar el informe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135c8bb3b10_0_3"/>
          <p:cNvSpPr/>
          <p:nvPr/>
        </p:nvSpPr>
        <p:spPr>
          <a:xfrm rot="-5400000">
            <a:off x="5588675" y="8575750"/>
            <a:ext cx="778500" cy="114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35c8bb3b10_0_17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35c8bb3b10_0_17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35c8bb3b10_0_17"/>
          <p:cNvSpPr/>
          <p:nvPr/>
        </p:nvSpPr>
        <p:spPr>
          <a:xfrm>
            <a:off x="7937150" y="5523325"/>
            <a:ext cx="31140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35c8bb3b10_0_17"/>
          <p:cNvSpPr/>
          <p:nvPr/>
        </p:nvSpPr>
        <p:spPr>
          <a:xfrm>
            <a:off x="6572075" y="11178850"/>
            <a:ext cx="16311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35c8bb3b10_0_17"/>
          <p:cNvSpPr/>
          <p:nvPr/>
        </p:nvSpPr>
        <p:spPr>
          <a:xfrm>
            <a:off x="6572075" y="10210900"/>
            <a:ext cx="16311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35c8bb3b10_0_17"/>
          <p:cNvSpPr/>
          <p:nvPr/>
        </p:nvSpPr>
        <p:spPr>
          <a:xfrm>
            <a:off x="6393125" y="9242950"/>
            <a:ext cx="1631100" cy="29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35c8bb3b10_0_17"/>
          <p:cNvSpPr/>
          <p:nvPr/>
        </p:nvSpPr>
        <p:spPr>
          <a:xfrm>
            <a:off x="5704700" y="2025975"/>
            <a:ext cx="10912800" cy="14850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Luego debe ingresar a la sección de “Informes” y dar click en el informe correspondiente en la pestaña “Completar”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35c8bb3b10_0_17"/>
          <p:cNvSpPr/>
          <p:nvPr/>
        </p:nvSpPr>
        <p:spPr>
          <a:xfrm rot="-5400000">
            <a:off x="2740250" y="4058550"/>
            <a:ext cx="778500" cy="114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g135c8bb3b10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7401" y="3836975"/>
            <a:ext cx="17134753" cy="76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35c8bb3b10_0_17"/>
          <p:cNvSpPr/>
          <p:nvPr/>
        </p:nvSpPr>
        <p:spPr>
          <a:xfrm rot="5400000">
            <a:off x="18394075" y="9476950"/>
            <a:ext cx="778500" cy="114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35c8bb3b10_0_17"/>
          <p:cNvSpPr/>
          <p:nvPr/>
        </p:nvSpPr>
        <p:spPr>
          <a:xfrm>
            <a:off x="15385925" y="9782175"/>
            <a:ext cx="1443000" cy="491100"/>
          </a:xfrm>
          <a:prstGeom prst="rect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35c8bb3b10_0_17"/>
          <p:cNvSpPr/>
          <p:nvPr/>
        </p:nvSpPr>
        <p:spPr>
          <a:xfrm>
            <a:off x="3957400" y="3836975"/>
            <a:ext cx="1964100" cy="1392600"/>
          </a:xfrm>
          <a:prstGeom prst="rect">
            <a:avLst/>
          </a:prstGeom>
          <a:noFill/>
          <a:ln w="152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115e2767dcf_0_63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15e2767dcf_0_63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60" y="66750"/>
            <a:ext cx="24446300" cy="143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15e2767dcf_0_63"/>
          <p:cNvSpPr/>
          <p:nvPr/>
        </p:nvSpPr>
        <p:spPr>
          <a:xfrm>
            <a:off x="2767950" y="1848000"/>
            <a:ext cx="19139100" cy="21969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En la primera pestaña se mostrará la información de las personas investigadores del proyecto.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En este mismo espacio, puede añadir al estudiantado que realiza su trabajo final de graduación relacionado con el proyecto.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/>
          </a:p>
        </p:txBody>
      </p:sp>
      <p:pic>
        <p:nvPicPr>
          <p:cNvPr id="148" name="Google Shape;148;g115e2767dcf_0_63"/>
          <p:cNvPicPr preferRelativeResize="0"/>
          <p:nvPr/>
        </p:nvPicPr>
        <p:blipFill rotWithShape="1">
          <a:blip r:embed="rId5">
            <a:alphaModFix/>
          </a:blip>
          <a:srcRect b="11769"/>
          <a:stretch/>
        </p:blipFill>
        <p:spPr>
          <a:xfrm>
            <a:off x="3990225" y="4194551"/>
            <a:ext cx="16659725" cy="77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15e2767dcf_0_63"/>
          <p:cNvSpPr/>
          <p:nvPr/>
        </p:nvSpPr>
        <p:spPr>
          <a:xfrm>
            <a:off x="8415250" y="6664725"/>
            <a:ext cx="810300" cy="7509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15e2767dcf_0_63"/>
          <p:cNvSpPr/>
          <p:nvPr/>
        </p:nvSpPr>
        <p:spPr>
          <a:xfrm>
            <a:off x="7043350" y="7933025"/>
            <a:ext cx="1371900" cy="370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115e2767dcf_0_73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15e2767dcf_0_73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15e2767dcf_0_73"/>
          <p:cNvSpPr/>
          <p:nvPr/>
        </p:nvSpPr>
        <p:spPr>
          <a:xfrm>
            <a:off x="6121875" y="2393075"/>
            <a:ext cx="12514500" cy="22692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Pestaña dos, se visualizarán los antecedentes del proyecto.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Podrá realizar anotaciones al final de la página si es requerido.</a:t>
            </a:r>
            <a:endParaRPr sz="3000"/>
          </a:p>
        </p:txBody>
      </p:sp>
      <p:pic>
        <p:nvPicPr>
          <p:cNvPr id="158" name="Google Shape;158;g115e2767dcf_0_73"/>
          <p:cNvPicPr preferRelativeResize="0"/>
          <p:nvPr/>
        </p:nvPicPr>
        <p:blipFill rotWithShape="1">
          <a:blip r:embed="rId5">
            <a:alphaModFix/>
          </a:blip>
          <a:srcRect l="8123" r="8639" b="59491"/>
          <a:stretch/>
        </p:blipFill>
        <p:spPr>
          <a:xfrm>
            <a:off x="5370988" y="5227650"/>
            <a:ext cx="13882875" cy="35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15e2767dcf_0_73"/>
          <p:cNvSpPr/>
          <p:nvPr/>
        </p:nvSpPr>
        <p:spPr>
          <a:xfrm>
            <a:off x="9094313" y="7286775"/>
            <a:ext cx="715200" cy="6405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15e2767dcf_0_73"/>
          <p:cNvSpPr/>
          <p:nvPr/>
        </p:nvSpPr>
        <p:spPr>
          <a:xfrm rot="-5400000">
            <a:off x="4290275" y="8015550"/>
            <a:ext cx="778500" cy="114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115e2767dcf_0_78" descr="girasol-grises.png"/>
          <p:cNvPicPr preferRelativeResize="0"/>
          <p:nvPr/>
        </p:nvPicPr>
        <p:blipFill rotWithShape="1">
          <a:blip r:embed="rId3">
            <a:alphaModFix amt="40000"/>
          </a:blip>
          <a:srcRect r="34340" b="26275"/>
          <a:stretch/>
        </p:blipFill>
        <p:spPr>
          <a:xfrm>
            <a:off x="16403357" y="5022451"/>
            <a:ext cx="7984182" cy="87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15e2767dcf_0_78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47" y="0"/>
            <a:ext cx="24446300" cy="143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15e2767dcf_0_78"/>
          <p:cNvSpPr/>
          <p:nvPr/>
        </p:nvSpPr>
        <p:spPr>
          <a:xfrm>
            <a:off x="5584775" y="1940325"/>
            <a:ext cx="12714900" cy="23193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Pestaña tres, se mostrará la justificación.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R" sz="3000"/>
              <a:t>Podrá realizar anotaciones al final de la página si es requerido.</a:t>
            </a:r>
            <a:endParaRPr sz="3000"/>
          </a:p>
        </p:txBody>
      </p:sp>
      <p:pic>
        <p:nvPicPr>
          <p:cNvPr id="168" name="Google Shape;168;g115e2767dcf_0_78"/>
          <p:cNvPicPr preferRelativeResize="0"/>
          <p:nvPr/>
        </p:nvPicPr>
        <p:blipFill rotWithShape="1">
          <a:blip r:embed="rId5">
            <a:alphaModFix/>
          </a:blip>
          <a:srcRect l="8225" r="7500" b="71163"/>
          <a:stretch/>
        </p:blipFill>
        <p:spPr>
          <a:xfrm>
            <a:off x="5834587" y="5278225"/>
            <a:ext cx="12714826" cy="315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15e2767dcf_0_78"/>
          <p:cNvSpPr/>
          <p:nvPr/>
        </p:nvSpPr>
        <p:spPr>
          <a:xfrm>
            <a:off x="4235575" y="7721450"/>
            <a:ext cx="1779300" cy="87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15e2767dcf_0_78"/>
          <p:cNvSpPr/>
          <p:nvPr/>
        </p:nvSpPr>
        <p:spPr>
          <a:xfrm>
            <a:off x="9822588" y="7019450"/>
            <a:ext cx="665700" cy="7020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402</Words>
  <Application>Microsoft Office PowerPoint</Application>
  <PresentationFormat>Personalizado</PresentationFormat>
  <Paragraphs>47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Helvetica Neue</vt:lpstr>
      <vt:lpstr>Arial</vt:lpstr>
      <vt:lpstr>Calibri</vt:lpstr>
      <vt:lpstr>21_BasicWhite</vt:lpstr>
      <vt:lpstr> Guía para la elaboración de informes en SIGPRO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Guía para la elaboración de informes en SIGPRO</dc:title>
  <dc:creator>Carlos</dc:creator>
  <cp:lastModifiedBy>María del Milagro Centeno Zúñiga</cp:lastModifiedBy>
  <cp:revision>2</cp:revision>
  <dcterms:modified xsi:type="dcterms:W3CDTF">2022-07-20T18:08:56Z</dcterms:modified>
</cp:coreProperties>
</file>